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1" r:id="rId4"/>
    <p:sldId id="263" r:id="rId5"/>
    <p:sldId id="266" r:id="rId6"/>
    <p:sldId id="267" r:id="rId7"/>
    <p:sldId id="268" r:id="rId8"/>
    <p:sldId id="269" r:id="rId9"/>
    <p:sldId id="271" r:id="rId10"/>
    <p:sldId id="270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D6F"/>
    <a:srgbClr val="FDEADB"/>
    <a:srgbClr val="F8FFD9"/>
    <a:srgbClr val="CBD0C0"/>
    <a:srgbClr val="FFFCEF"/>
    <a:srgbClr val="FFF6C9"/>
    <a:srgbClr val="FF8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79189A-8A46-4D49-BCA7-A8CCB6266E5D}" v="9" dt="2021-06-06T20:51:01.873"/>
    <p1510:client id="{549C963B-C524-CD42-8999-E2C9D9EE93DA}" v="2390" dt="2021-06-06T20:33:35.017"/>
    <p1510:client id="{83C56DC4-AC4F-CF4C-A7E0-9555CE332F33}" v="72" dt="2021-06-06T10:54:32.9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08"/>
  </p:normalViewPr>
  <p:slideViewPr>
    <p:cSldViewPr snapToGrid="0" snapToObjects="1">
      <p:cViewPr varScale="1">
        <p:scale>
          <a:sx n="105" d="100"/>
          <a:sy n="105" d="100"/>
        </p:scale>
        <p:origin x="3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BB049-3742-7E49-B210-ABA83275D4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6AB924B-B786-6D47-B6EC-3E64AC62A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9FF897-F9E3-CE4B-B2DC-D379FC71B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6ED4-4670-6A43-90AA-F992E0E5B24E}" type="datetimeFigureOut">
              <a:rPr lang="nl-NL" smtClean="0"/>
              <a:t>07-10-2023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B69FF7-04FB-E542-84F7-F1FA3B523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DF21B1-78F6-EA4E-BD58-EA17B9EE0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E42F-BCDC-B743-8F98-CDB165A794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5529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0CD32C-0164-1145-B85A-CE9744116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7630A71-5B2C-2A4A-81DB-7BC4E2C5C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D0CB47-7970-3C49-B1D6-E02331DB8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6ED4-4670-6A43-90AA-F992E0E5B24E}" type="datetimeFigureOut">
              <a:rPr lang="nl-NL" smtClean="0"/>
              <a:t>07-10-2023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23E159-99DD-A04B-8B9A-510A51A73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CABC74-A9D9-E64E-9BE5-B91BCB4A1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E42F-BCDC-B743-8F98-CDB165A794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055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129FEC9-A426-0942-A88A-1B5D6EC307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2F59CF2-3FD0-3444-9EBA-B22D0248C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48C137-B998-1C41-B7A2-B0F1BD6CF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6ED4-4670-6A43-90AA-F992E0E5B24E}" type="datetimeFigureOut">
              <a:rPr lang="nl-NL" smtClean="0"/>
              <a:t>07-10-2023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69F3E6-C051-B94E-B2C5-D229BED2F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E430A3-38C5-5A46-91A2-D904FEBC5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E42F-BCDC-B743-8F98-CDB165A794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820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E6FBFF-B710-BA49-B398-43B863A41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3FD3FA-B062-C045-A9F5-CBE27EAFD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5B4AFC-37EF-7D45-B657-BD51F1E44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6ED4-4670-6A43-90AA-F992E0E5B24E}" type="datetimeFigureOut">
              <a:rPr lang="nl-NL" smtClean="0"/>
              <a:t>07-10-2023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5BE570-1B5A-6246-92F2-1025DFE88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1B85F8-654B-AD47-BDF8-8502DCFA3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E42F-BCDC-B743-8F98-CDB165A794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638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24E9DE-D023-F84F-BF1F-B077FD3A0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2C7BF83-E77A-8A4C-9076-611E011EE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58B1A6-7636-C244-AF1F-924D1FCC8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6ED4-4670-6A43-90AA-F992E0E5B24E}" type="datetimeFigureOut">
              <a:rPr lang="nl-NL" smtClean="0"/>
              <a:t>07-10-2023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16521F-2F08-3A46-9B63-AE5CB72C0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C66283-E2C9-914A-8316-0DFFA3CD9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E42F-BCDC-B743-8F98-CDB165A794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604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0C9D0-CA4B-5C4E-B274-1207071B6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C653BE-97E2-824E-8FA3-3AC19CAABD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0005D36-7052-7F44-B1C3-AA0617A42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27E88EF-1CF1-C74A-AA0B-6FD1FC0C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6ED4-4670-6A43-90AA-F992E0E5B24E}" type="datetimeFigureOut">
              <a:rPr lang="nl-NL" smtClean="0"/>
              <a:t>07-10-2023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98E84A7-11B1-C742-B99D-3A5237C4F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3FB2915-C5FD-1D4D-B0A2-7FBD7228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E42F-BCDC-B743-8F98-CDB165A794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984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2251DB-F0AE-4846-9418-5BB474F04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80494B3-1888-654D-B260-0E78F48C3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24EB342-8FAC-6E46-90B5-DF3DF3474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BCA0A8B-8680-1D47-B22A-9CAC84B0DC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6E8B05D-B909-C047-AE66-3F42D9B79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255C721-225D-E940-94A4-6018BF284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6ED4-4670-6A43-90AA-F992E0E5B24E}" type="datetimeFigureOut">
              <a:rPr lang="nl-NL" smtClean="0"/>
              <a:t>07-10-2023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4610DC9-24C2-2246-B422-818AF7662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F074B2F-4E81-0843-BAEB-18C7C6DA4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E42F-BCDC-B743-8F98-CDB165A794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0120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22F89-83B4-064B-9C0B-9C066E2A7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9388EE-E5A3-C74A-B8BB-72DA4DF04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6ED4-4670-6A43-90AA-F992E0E5B24E}" type="datetimeFigureOut">
              <a:rPr lang="nl-NL" smtClean="0"/>
              <a:t>07-10-2023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CCB6C45-E5E3-F847-98D3-028A02AC2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49F2895-B76D-324E-8838-66997EBD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E42F-BCDC-B743-8F98-CDB165A794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752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43F831A-88C9-C049-B953-FB8637864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6ED4-4670-6A43-90AA-F992E0E5B24E}" type="datetimeFigureOut">
              <a:rPr lang="nl-NL" smtClean="0"/>
              <a:t>07-10-2023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5EABD39-012C-7241-8C74-4D5B77770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A89AC11-16B0-084F-97AA-502D214D5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E42F-BCDC-B743-8F98-CDB165A794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588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A8B216-84FE-814C-834C-55A39D618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B645FB-35F7-DE41-8E17-E7CBF8336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86EC555-C45B-B24F-9AE8-0604B673A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A28289C-35E9-E443-9DF3-2F02566A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6ED4-4670-6A43-90AA-F992E0E5B24E}" type="datetimeFigureOut">
              <a:rPr lang="nl-NL" smtClean="0"/>
              <a:t>07-10-2023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B131090-0B28-244C-BF3F-65BA81FFB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727D013-BC7A-5341-BFAD-383A0CF64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E42F-BCDC-B743-8F98-CDB165A794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104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65FD01-ACAE-664E-9B40-E1DFF1C37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D923801-3B04-B448-9F83-9B578A92CE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194B935-E338-314B-8D5E-3FFEC9E40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CA914A1-BA9E-3D4B-8E48-3A0C288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6ED4-4670-6A43-90AA-F992E0E5B24E}" type="datetimeFigureOut">
              <a:rPr lang="nl-NL" smtClean="0"/>
              <a:t>07-10-2023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A1EDA57-A4D6-FD4E-93E7-DF03A6027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FC0255F-6C30-D74B-86E7-A6AD4475B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E42F-BCDC-B743-8F98-CDB165A794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663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420C829-0875-6E4F-9ED4-069AE0A9C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2A4A4F-6899-9047-9330-04392AA12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C45452-0978-B34A-9ADB-B879AA173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E6ED4-4670-6A43-90AA-F992E0E5B24E}" type="datetimeFigureOut">
              <a:rPr lang="nl-NL" smtClean="0"/>
              <a:t>07-10-2023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D25628-5C6D-C443-A8EA-BE35208C7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F71DA4-E183-AF47-A389-C016BB9CA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CE42F-BCDC-B743-8F98-CDB165A794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695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hoek 28">
            <a:extLst>
              <a:ext uri="{FF2B5EF4-FFF2-40B4-BE49-F238E27FC236}">
                <a16:creationId xmlns:a16="http://schemas.microsoft.com/office/drawing/2014/main" id="{03D282A7-4077-304F-B3F2-798441704A56}"/>
              </a:ext>
            </a:extLst>
          </p:cNvPr>
          <p:cNvSpPr/>
          <p:nvPr/>
        </p:nvSpPr>
        <p:spPr>
          <a:xfrm>
            <a:off x="2809885" y="5992332"/>
            <a:ext cx="4327144" cy="27844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49CE8A2A-7B77-3144-B0D4-7DF8A5AD9238}"/>
              </a:ext>
            </a:extLst>
          </p:cNvPr>
          <p:cNvSpPr/>
          <p:nvPr/>
        </p:nvSpPr>
        <p:spPr>
          <a:xfrm>
            <a:off x="2809885" y="5082279"/>
            <a:ext cx="4327144" cy="27844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F65DFF92-5D4D-5D45-A0DA-E3F4CC287F58}"/>
              </a:ext>
            </a:extLst>
          </p:cNvPr>
          <p:cNvSpPr/>
          <p:nvPr/>
        </p:nvSpPr>
        <p:spPr>
          <a:xfrm>
            <a:off x="2809885" y="5519023"/>
            <a:ext cx="4327144" cy="27844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01FD0926-42AD-A94E-B81C-BDDF7F3F3670}"/>
              </a:ext>
            </a:extLst>
          </p:cNvPr>
          <p:cNvSpPr/>
          <p:nvPr/>
        </p:nvSpPr>
        <p:spPr>
          <a:xfrm>
            <a:off x="2811716" y="4627118"/>
            <a:ext cx="4327144" cy="27844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C624874D-C337-E44E-8C31-C3A39341875C}"/>
              </a:ext>
            </a:extLst>
          </p:cNvPr>
          <p:cNvSpPr/>
          <p:nvPr/>
        </p:nvSpPr>
        <p:spPr>
          <a:xfrm>
            <a:off x="2809885" y="2001577"/>
            <a:ext cx="4194312" cy="240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39618E1C-C295-C946-AA31-4ABA43AF9713}"/>
              </a:ext>
            </a:extLst>
          </p:cNvPr>
          <p:cNvSpPr/>
          <p:nvPr/>
        </p:nvSpPr>
        <p:spPr>
          <a:xfrm>
            <a:off x="2795330" y="2433502"/>
            <a:ext cx="4194312" cy="240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A5709E72-8A6F-A24B-A5B8-12318F18F2CB}"/>
              </a:ext>
            </a:extLst>
          </p:cNvPr>
          <p:cNvSpPr/>
          <p:nvPr/>
        </p:nvSpPr>
        <p:spPr>
          <a:xfrm>
            <a:off x="2809885" y="2865427"/>
            <a:ext cx="4194312" cy="240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E90581F2-F9AF-7441-9824-29F4ED4914C4}"/>
              </a:ext>
            </a:extLst>
          </p:cNvPr>
          <p:cNvSpPr/>
          <p:nvPr/>
        </p:nvSpPr>
        <p:spPr>
          <a:xfrm>
            <a:off x="2809885" y="3280999"/>
            <a:ext cx="4194312" cy="240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050BBA9F-513A-274F-A425-152E6A8071EE}"/>
              </a:ext>
            </a:extLst>
          </p:cNvPr>
          <p:cNvSpPr/>
          <p:nvPr/>
        </p:nvSpPr>
        <p:spPr>
          <a:xfrm>
            <a:off x="2795330" y="1577960"/>
            <a:ext cx="4194312" cy="240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B3136CF-137E-3744-9CA3-8B0B60DD76CC}"/>
              </a:ext>
            </a:extLst>
          </p:cNvPr>
          <p:cNvSpPr txBox="1"/>
          <p:nvPr/>
        </p:nvSpPr>
        <p:spPr>
          <a:xfrm>
            <a:off x="0" y="0"/>
            <a:ext cx="8739266" cy="523220"/>
          </a:xfrm>
          <a:prstGeom prst="rect">
            <a:avLst/>
          </a:prstGeom>
          <a:solidFill>
            <a:srgbClr val="FF7D6F"/>
          </a:solidFill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Hoofdstuk 5 paragraaf 2 Voortstuwen en tegenwerken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D47A635-0AE1-2842-A20D-035FA1D5D354}"/>
              </a:ext>
            </a:extLst>
          </p:cNvPr>
          <p:cNvSpPr txBox="1"/>
          <p:nvPr/>
        </p:nvSpPr>
        <p:spPr>
          <a:xfrm>
            <a:off x="58720" y="871931"/>
            <a:ext cx="1137877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Eerst even een aantal zaken herhalen: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52363B5-E273-B849-9655-B2F8A900492F}"/>
              </a:ext>
            </a:extLst>
          </p:cNvPr>
          <p:cNvSpPr txBox="1"/>
          <p:nvPr/>
        </p:nvSpPr>
        <p:spPr>
          <a:xfrm>
            <a:off x="2809885" y="1932667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- GEWICHT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1C5469C-A321-2E4F-9491-55367F91FF22}"/>
              </a:ext>
            </a:extLst>
          </p:cNvPr>
          <p:cNvSpPr txBox="1"/>
          <p:nvPr/>
        </p:nvSpPr>
        <p:spPr>
          <a:xfrm>
            <a:off x="2809885" y="2374724"/>
            <a:ext cx="2099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- NORMAALKRACHT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B270BF9-7797-D849-90B8-F677137FC137}"/>
              </a:ext>
            </a:extLst>
          </p:cNvPr>
          <p:cNvSpPr txBox="1"/>
          <p:nvPr/>
        </p:nvSpPr>
        <p:spPr>
          <a:xfrm>
            <a:off x="2795330" y="3230470"/>
            <a:ext cx="4054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- RESULTERENDE KRACHT (de resultante)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70D90A0-F22D-3E44-A5E2-3E97659D1F8D}"/>
              </a:ext>
            </a:extLst>
          </p:cNvPr>
          <p:cNvSpPr txBox="1"/>
          <p:nvPr/>
        </p:nvSpPr>
        <p:spPr>
          <a:xfrm>
            <a:off x="2809885" y="2817783"/>
            <a:ext cx="2166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- WRIJVINGSKRACHT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ED2A65F-8060-EB40-8785-2F9648C52FA3}"/>
              </a:ext>
            </a:extLst>
          </p:cNvPr>
          <p:cNvSpPr txBox="1"/>
          <p:nvPr/>
        </p:nvSpPr>
        <p:spPr>
          <a:xfrm>
            <a:off x="58720" y="3881158"/>
            <a:ext cx="1137877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Wanneer beweegt een voorwerp: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FCFDE28-1F98-2949-9775-38F03397A4D8}"/>
              </a:ext>
            </a:extLst>
          </p:cNvPr>
          <p:cNvSpPr txBox="1"/>
          <p:nvPr/>
        </p:nvSpPr>
        <p:spPr>
          <a:xfrm>
            <a:off x="2925483" y="4590234"/>
            <a:ext cx="1751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- NIET (is in rust)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1482DDD-B29E-1041-9543-25E0A2CBEF07}"/>
              </a:ext>
            </a:extLst>
          </p:cNvPr>
          <p:cNvSpPr txBox="1"/>
          <p:nvPr/>
        </p:nvSpPr>
        <p:spPr>
          <a:xfrm>
            <a:off x="2925483" y="5473537"/>
            <a:ext cx="127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- EENPARIG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D7D33F5-A341-764A-8C9A-4C372C04AF57}"/>
              </a:ext>
            </a:extLst>
          </p:cNvPr>
          <p:cNvSpPr txBox="1"/>
          <p:nvPr/>
        </p:nvSpPr>
        <p:spPr>
          <a:xfrm>
            <a:off x="2926212" y="5058689"/>
            <a:ext cx="2316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- EENPARIG VERSNELD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61500EF-5E63-DF41-BCC9-6848511802EE}"/>
              </a:ext>
            </a:extLst>
          </p:cNvPr>
          <p:cNvSpPr txBox="1"/>
          <p:nvPr/>
        </p:nvSpPr>
        <p:spPr>
          <a:xfrm>
            <a:off x="2925483" y="5938535"/>
            <a:ext cx="2512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- EENPARIG VERTRAAGD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92662AA-4E21-EB41-9D51-BDBD01C8CDF4}"/>
              </a:ext>
            </a:extLst>
          </p:cNvPr>
          <p:cNvSpPr txBox="1"/>
          <p:nvPr/>
        </p:nvSpPr>
        <p:spPr>
          <a:xfrm>
            <a:off x="2809885" y="1518230"/>
            <a:ext cx="2023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- </a:t>
            </a:r>
            <a:r>
              <a:rPr lang="nl-NL" b="1" dirty="0">
                <a:solidFill>
                  <a:schemeClr val="bg1"/>
                </a:solidFill>
              </a:rPr>
              <a:t>ZWAARTEKRACHT</a:t>
            </a:r>
          </a:p>
        </p:txBody>
      </p:sp>
      <p:sp>
        <p:nvSpPr>
          <p:cNvPr id="17" name="Rechthoek 16">
            <a:hlinkClick r:id="rId2" action="ppaction://hlinksldjump"/>
            <a:extLst>
              <a:ext uri="{FF2B5EF4-FFF2-40B4-BE49-F238E27FC236}">
                <a16:creationId xmlns:a16="http://schemas.microsoft.com/office/drawing/2014/main" id="{C0E2273E-8DBC-D44F-A58C-CFA32AEB2EC4}"/>
              </a:ext>
            </a:extLst>
          </p:cNvPr>
          <p:cNvSpPr/>
          <p:nvPr/>
        </p:nvSpPr>
        <p:spPr>
          <a:xfrm>
            <a:off x="7241976" y="1577959"/>
            <a:ext cx="239842" cy="240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hlinkClick r:id="rId3" action="ppaction://hlinksldjump"/>
            <a:extLst>
              <a:ext uri="{FF2B5EF4-FFF2-40B4-BE49-F238E27FC236}">
                <a16:creationId xmlns:a16="http://schemas.microsoft.com/office/drawing/2014/main" id="{38140806-7EE8-CF4F-A9E9-AF1463C7DDD9}"/>
              </a:ext>
            </a:extLst>
          </p:cNvPr>
          <p:cNvSpPr/>
          <p:nvPr/>
        </p:nvSpPr>
        <p:spPr>
          <a:xfrm>
            <a:off x="7251970" y="1997060"/>
            <a:ext cx="239842" cy="240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hlinkClick r:id="rId4" action="ppaction://hlinksldjump"/>
            <a:extLst>
              <a:ext uri="{FF2B5EF4-FFF2-40B4-BE49-F238E27FC236}">
                <a16:creationId xmlns:a16="http://schemas.microsoft.com/office/drawing/2014/main" id="{D8FB3C4E-98DA-754D-93FD-A05AD7931E60}"/>
              </a:ext>
            </a:extLst>
          </p:cNvPr>
          <p:cNvSpPr/>
          <p:nvPr/>
        </p:nvSpPr>
        <p:spPr>
          <a:xfrm>
            <a:off x="7251970" y="2434914"/>
            <a:ext cx="239842" cy="240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hlinkClick r:id="rId5" action="ppaction://hlinksldjump"/>
            <a:extLst>
              <a:ext uri="{FF2B5EF4-FFF2-40B4-BE49-F238E27FC236}">
                <a16:creationId xmlns:a16="http://schemas.microsoft.com/office/drawing/2014/main" id="{EBC1CCDE-1FD4-B04B-BC22-7D8D956A4CB9}"/>
              </a:ext>
            </a:extLst>
          </p:cNvPr>
          <p:cNvSpPr/>
          <p:nvPr/>
        </p:nvSpPr>
        <p:spPr>
          <a:xfrm>
            <a:off x="7241976" y="2882176"/>
            <a:ext cx="239842" cy="240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hlinkClick r:id="rId6" action="ppaction://hlinksldjump"/>
            <a:extLst>
              <a:ext uri="{FF2B5EF4-FFF2-40B4-BE49-F238E27FC236}">
                <a16:creationId xmlns:a16="http://schemas.microsoft.com/office/drawing/2014/main" id="{CC3D6A8E-7571-AC41-BA23-EE2A995A483A}"/>
              </a:ext>
            </a:extLst>
          </p:cNvPr>
          <p:cNvSpPr/>
          <p:nvPr/>
        </p:nvSpPr>
        <p:spPr>
          <a:xfrm>
            <a:off x="7241976" y="3295610"/>
            <a:ext cx="239842" cy="240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hlinkClick r:id="rId7" action="ppaction://hlinksldjump"/>
            <a:extLst>
              <a:ext uri="{FF2B5EF4-FFF2-40B4-BE49-F238E27FC236}">
                <a16:creationId xmlns:a16="http://schemas.microsoft.com/office/drawing/2014/main" id="{1939F35D-1D6F-B140-A737-ECC94A580868}"/>
              </a:ext>
            </a:extLst>
          </p:cNvPr>
          <p:cNvSpPr/>
          <p:nvPr/>
        </p:nvSpPr>
        <p:spPr>
          <a:xfrm>
            <a:off x="7326514" y="4657073"/>
            <a:ext cx="239842" cy="2405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hthoek 32">
            <a:hlinkClick r:id="rId8" action="ppaction://hlinksldjump"/>
            <a:extLst>
              <a:ext uri="{FF2B5EF4-FFF2-40B4-BE49-F238E27FC236}">
                <a16:creationId xmlns:a16="http://schemas.microsoft.com/office/drawing/2014/main" id="{ACD1F719-9DE9-0041-A77C-001221F4AF00}"/>
              </a:ext>
            </a:extLst>
          </p:cNvPr>
          <p:cNvSpPr/>
          <p:nvPr/>
        </p:nvSpPr>
        <p:spPr>
          <a:xfrm>
            <a:off x="7326514" y="5095796"/>
            <a:ext cx="239842" cy="2405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hthoek 33">
            <a:hlinkClick r:id="rId9" action="ppaction://hlinksldjump"/>
            <a:extLst>
              <a:ext uri="{FF2B5EF4-FFF2-40B4-BE49-F238E27FC236}">
                <a16:creationId xmlns:a16="http://schemas.microsoft.com/office/drawing/2014/main" id="{3BEEEFC6-3553-8D44-8A72-AB8DE0B3391B}"/>
              </a:ext>
            </a:extLst>
          </p:cNvPr>
          <p:cNvSpPr/>
          <p:nvPr/>
        </p:nvSpPr>
        <p:spPr>
          <a:xfrm>
            <a:off x="7326514" y="5537931"/>
            <a:ext cx="239842" cy="2405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34">
            <a:hlinkClick r:id="rId10" action="ppaction://hlinksldjump"/>
            <a:extLst>
              <a:ext uri="{FF2B5EF4-FFF2-40B4-BE49-F238E27FC236}">
                <a16:creationId xmlns:a16="http://schemas.microsoft.com/office/drawing/2014/main" id="{E0C26D1C-8355-2A49-A2A4-16607AD74A42}"/>
              </a:ext>
            </a:extLst>
          </p:cNvPr>
          <p:cNvSpPr/>
          <p:nvPr/>
        </p:nvSpPr>
        <p:spPr>
          <a:xfrm>
            <a:off x="7326514" y="6001336"/>
            <a:ext cx="239842" cy="2405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7951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597A5CC-B03E-C14B-818F-64B7E325E06E}"/>
              </a:ext>
            </a:extLst>
          </p:cNvPr>
          <p:cNvSpPr txBox="1"/>
          <p:nvPr/>
        </p:nvSpPr>
        <p:spPr>
          <a:xfrm>
            <a:off x="10544536" y="6275386"/>
            <a:ext cx="1487908" cy="369332"/>
          </a:xfrm>
          <a:prstGeom prst="rect">
            <a:avLst/>
          </a:prstGeom>
          <a:solidFill>
            <a:srgbClr val="FF7D6F"/>
          </a:solidFill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HOOFDMENU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9198E03-2CC1-D94E-8109-A0AC0CF5F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0827" y="113269"/>
            <a:ext cx="3431617" cy="4460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chemeClr val="lt1"/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38C98C4-2C1D-D347-9BF8-DF7B8F162020}"/>
              </a:ext>
            </a:extLst>
          </p:cNvPr>
          <p:cNvSpPr txBox="1">
            <a:spLocks/>
          </p:cNvSpPr>
          <p:nvPr/>
        </p:nvSpPr>
        <p:spPr>
          <a:xfrm>
            <a:off x="9034877" y="159181"/>
            <a:ext cx="2563516" cy="3698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20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EENPARIG VERTRAAGD</a:t>
            </a:r>
          </a:p>
        </p:txBody>
      </p:sp>
      <p:sp>
        <p:nvSpPr>
          <p:cNvPr id="110" name="Rechthoek 109">
            <a:extLst>
              <a:ext uri="{FF2B5EF4-FFF2-40B4-BE49-F238E27FC236}">
                <a16:creationId xmlns:a16="http://schemas.microsoft.com/office/drawing/2014/main" id="{072F393F-916D-E448-B210-F77037A2D091}"/>
              </a:ext>
            </a:extLst>
          </p:cNvPr>
          <p:cNvSpPr/>
          <p:nvPr/>
        </p:nvSpPr>
        <p:spPr>
          <a:xfrm>
            <a:off x="6845059" y="3305144"/>
            <a:ext cx="4768096" cy="17167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1" name="Rechthoek 110">
            <a:extLst>
              <a:ext uri="{FF2B5EF4-FFF2-40B4-BE49-F238E27FC236}">
                <a16:creationId xmlns:a16="http://schemas.microsoft.com/office/drawing/2014/main" id="{781F464A-D2E6-D249-8483-D751230AD045}"/>
              </a:ext>
            </a:extLst>
          </p:cNvPr>
          <p:cNvSpPr/>
          <p:nvPr/>
        </p:nvSpPr>
        <p:spPr>
          <a:xfrm>
            <a:off x="6837917" y="2511391"/>
            <a:ext cx="4823279" cy="7163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3" name="Tekstvak 112">
            <a:extLst>
              <a:ext uri="{FF2B5EF4-FFF2-40B4-BE49-F238E27FC236}">
                <a16:creationId xmlns:a16="http://schemas.microsoft.com/office/drawing/2014/main" id="{7F78BEDA-53BA-E946-9692-F4516B90B787}"/>
              </a:ext>
            </a:extLst>
          </p:cNvPr>
          <p:cNvSpPr txBox="1"/>
          <p:nvPr/>
        </p:nvSpPr>
        <p:spPr>
          <a:xfrm>
            <a:off x="6802182" y="2454301"/>
            <a:ext cx="4779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De kist ondervind dan een resulterende kracht van    </a:t>
            </a:r>
          </a:p>
        </p:txBody>
      </p:sp>
      <p:sp>
        <p:nvSpPr>
          <p:cNvPr id="114" name="Tekstvak 113">
            <a:extLst>
              <a:ext uri="{FF2B5EF4-FFF2-40B4-BE49-F238E27FC236}">
                <a16:creationId xmlns:a16="http://schemas.microsoft.com/office/drawing/2014/main" id="{6AC834BE-E535-8B47-9D9E-C5B57E2D34F4}"/>
              </a:ext>
            </a:extLst>
          </p:cNvPr>
          <p:cNvSpPr txBox="1"/>
          <p:nvPr/>
        </p:nvSpPr>
        <p:spPr>
          <a:xfrm>
            <a:off x="6767726" y="558658"/>
            <a:ext cx="4934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Een persoon duwt tegen de kist, waardoor deze een constante snelheid krijgt.</a:t>
            </a:r>
            <a:endParaRPr lang="nl-NL" sz="2000" b="1" dirty="0"/>
          </a:p>
        </p:txBody>
      </p:sp>
      <p:sp>
        <p:nvSpPr>
          <p:cNvPr id="115" name="Rechthoek 114">
            <a:extLst>
              <a:ext uri="{FF2B5EF4-FFF2-40B4-BE49-F238E27FC236}">
                <a16:creationId xmlns:a16="http://schemas.microsoft.com/office/drawing/2014/main" id="{DF63C175-0AEB-0344-ACCF-0F8DF98C09ED}"/>
              </a:ext>
            </a:extLst>
          </p:cNvPr>
          <p:cNvSpPr/>
          <p:nvPr/>
        </p:nvSpPr>
        <p:spPr>
          <a:xfrm>
            <a:off x="6865199" y="3273494"/>
            <a:ext cx="484209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/>
              <a:t>Er werkt een resulterende kracht, dus zal de</a:t>
            </a:r>
          </a:p>
          <a:p>
            <a:r>
              <a:rPr lang="nl-NL" sz="2000" dirty="0"/>
              <a:t>snelheid veranderen. Echter is deze </a:t>
            </a:r>
            <a:r>
              <a:rPr lang="nl-NL" sz="2000" dirty="0">
                <a:solidFill>
                  <a:srgbClr val="FF0000"/>
                </a:solidFill>
              </a:rPr>
              <a:t>F</a:t>
            </a:r>
            <a:r>
              <a:rPr lang="nl-NL" sz="2000" baseline="-25000" dirty="0">
                <a:solidFill>
                  <a:srgbClr val="FF0000"/>
                </a:solidFill>
              </a:rPr>
              <a:t>R</a:t>
            </a:r>
            <a:r>
              <a:rPr lang="nl-NL" sz="2000" dirty="0">
                <a:solidFill>
                  <a:srgbClr val="FF0000"/>
                </a:solidFill>
              </a:rPr>
              <a:t> </a:t>
            </a:r>
            <a:r>
              <a:rPr lang="nl-NL" sz="2000" dirty="0"/>
              <a:t>tegen</a:t>
            </a:r>
          </a:p>
          <a:p>
            <a:r>
              <a:rPr lang="nl-NL" sz="2000" dirty="0"/>
              <a:t>de bestaande bewegingsrichting in.</a:t>
            </a:r>
          </a:p>
          <a:p>
            <a:r>
              <a:rPr lang="nl-NL" sz="2000" dirty="0"/>
              <a:t>Er ontstaat dan een:</a:t>
            </a:r>
            <a:endParaRPr lang="nl-NL" sz="2000" b="1" u="sng" dirty="0"/>
          </a:p>
          <a:p>
            <a:endParaRPr lang="nl-NL" sz="2000" dirty="0"/>
          </a:p>
        </p:txBody>
      </p:sp>
      <p:sp>
        <p:nvSpPr>
          <p:cNvPr id="116" name="Rechthoek 115">
            <a:extLst>
              <a:ext uri="{FF2B5EF4-FFF2-40B4-BE49-F238E27FC236}">
                <a16:creationId xmlns:a16="http://schemas.microsoft.com/office/drawing/2014/main" id="{094B7FE3-4718-914A-9D25-3EAE0CCDACB1}"/>
              </a:ext>
            </a:extLst>
          </p:cNvPr>
          <p:cNvSpPr/>
          <p:nvPr/>
        </p:nvSpPr>
        <p:spPr>
          <a:xfrm>
            <a:off x="8111839" y="2738065"/>
            <a:ext cx="1812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F</a:t>
            </a:r>
            <a:r>
              <a:rPr lang="nl-NL" sz="2800" baseline="-25000" dirty="0">
                <a:solidFill>
                  <a:srgbClr val="FF0000"/>
                </a:solidFill>
              </a:rPr>
              <a:t>R</a:t>
            </a:r>
            <a:r>
              <a:rPr lang="nl-NL" sz="2800" dirty="0">
                <a:solidFill>
                  <a:srgbClr val="FF0000"/>
                </a:solidFill>
              </a:rPr>
              <a:t> =</a:t>
            </a:r>
            <a:r>
              <a:rPr lang="nl-NL" sz="2800" dirty="0"/>
              <a:t> </a:t>
            </a:r>
            <a:r>
              <a:rPr lang="nl-NL" sz="2800" dirty="0">
                <a:solidFill>
                  <a:srgbClr val="FF0000"/>
                </a:solidFill>
              </a:rPr>
              <a:t>200 N </a:t>
            </a:r>
          </a:p>
        </p:txBody>
      </p:sp>
      <p:sp>
        <p:nvSpPr>
          <p:cNvPr id="117" name="Tekstvak 116">
            <a:extLst>
              <a:ext uri="{FF2B5EF4-FFF2-40B4-BE49-F238E27FC236}">
                <a16:creationId xmlns:a16="http://schemas.microsoft.com/office/drawing/2014/main" id="{5D04AE44-3FFB-4E47-B771-625D2C002628}"/>
              </a:ext>
            </a:extLst>
          </p:cNvPr>
          <p:cNvSpPr txBox="1"/>
          <p:nvPr/>
        </p:nvSpPr>
        <p:spPr>
          <a:xfrm>
            <a:off x="6779192" y="1216684"/>
            <a:ext cx="49344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Echter zodra hij beweegt is er een ander persoon die een kracht uitoefent zodat er een Resulterende kracht ontstaat van 200 N tegen de bewegingsrichting in.</a:t>
            </a:r>
            <a:endParaRPr lang="nl-NL" sz="2000" b="1" dirty="0">
              <a:solidFill>
                <a:srgbClr val="00B050"/>
              </a:solidFill>
            </a:endParaRPr>
          </a:p>
        </p:txBody>
      </p:sp>
      <p:sp>
        <p:nvSpPr>
          <p:cNvPr id="119" name="Tekstvak 118">
            <a:extLst>
              <a:ext uri="{FF2B5EF4-FFF2-40B4-BE49-F238E27FC236}">
                <a16:creationId xmlns:a16="http://schemas.microsoft.com/office/drawing/2014/main" id="{793874F3-EE65-4C4E-846C-77678937511A}"/>
              </a:ext>
            </a:extLst>
          </p:cNvPr>
          <p:cNvSpPr txBox="1"/>
          <p:nvPr/>
        </p:nvSpPr>
        <p:spPr>
          <a:xfrm>
            <a:off x="6845059" y="5798821"/>
            <a:ext cx="3269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Laten we het maar eens bekijken</a:t>
            </a:r>
          </a:p>
        </p:txBody>
      </p:sp>
      <p:sp>
        <p:nvSpPr>
          <p:cNvPr id="120" name="Tekstvak 119">
            <a:extLst>
              <a:ext uri="{FF2B5EF4-FFF2-40B4-BE49-F238E27FC236}">
                <a16:creationId xmlns:a16="http://schemas.microsoft.com/office/drawing/2014/main" id="{547F62EB-6FBC-FC45-BA1C-947DAC4B5504}"/>
              </a:ext>
            </a:extLst>
          </p:cNvPr>
          <p:cNvSpPr txBox="1"/>
          <p:nvPr/>
        </p:nvSpPr>
        <p:spPr>
          <a:xfrm>
            <a:off x="196624" y="262732"/>
            <a:ext cx="4798772" cy="13234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000" dirty="0"/>
              <a:t>De krachten in de verticale richting</a:t>
            </a:r>
          </a:p>
          <a:p>
            <a:r>
              <a:rPr lang="nl-NL" sz="2000" dirty="0"/>
              <a:t>F</a:t>
            </a:r>
            <a:r>
              <a:rPr lang="nl-NL" sz="2000" baseline="-25000" dirty="0"/>
              <a:t>Z</a:t>
            </a:r>
            <a:r>
              <a:rPr lang="nl-NL" sz="2000" dirty="0"/>
              <a:t> en F</a:t>
            </a:r>
            <a:r>
              <a:rPr lang="nl-NL" sz="2000" baseline="-25000" dirty="0"/>
              <a:t>N</a:t>
            </a:r>
            <a:endParaRPr lang="nl-NL" sz="2000" dirty="0"/>
          </a:p>
          <a:p>
            <a:r>
              <a:rPr lang="nl-NL" sz="2000" dirty="0"/>
              <a:t>blijven hetzelfde als in de vorige situaties, deze laten we nu dus buiten beschouwing</a:t>
            </a:r>
            <a:endParaRPr lang="nl-NL" sz="2000" dirty="0">
              <a:solidFill>
                <a:srgbClr val="00B0F0"/>
              </a:solidFill>
            </a:endParaRPr>
          </a:p>
        </p:txBody>
      </p:sp>
      <p:sp>
        <p:nvSpPr>
          <p:cNvPr id="121" name="Rechthoek 120">
            <a:extLst>
              <a:ext uri="{FF2B5EF4-FFF2-40B4-BE49-F238E27FC236}">
                <a16:creationId xmlns:a16="http://schemas.microsoft.com/office/drawing/2014/main" id="{656C3C68-A60A-BE43-A463-5C7894766F34}"/>
              </a:ext>
            </a:extLst>
          </p:cNvPr>
          <p:cNvSpPr/>
          <p:nvPr/>
        </p:nvSpPr>
        <p:spPr>
          <a:xfrm>
            <a:off x="7257130" y="4621270"/>
            <a:ext cx="3256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u="sng" dirty="0"/>
              <a:t>eenparige vertraagde beweging.</a:t>
            </a:r>
            <a:endParaRPr lang="nl-NL" dirty="0"/>
          </a:p>
        </p:txBody>
      </p:sp>
      <p:grpSp>
        <p:nvGrpSpPr>
          <p:cNvPr id="109" name="Groep 108">
            <a:extLst>
              <a:ext uri="{FF2B5EF4-FFF2-40B4-BE49-F238E27FC236}">
                <a16:creationId xmlns:a16="http://schemas.microsoft.com/office/drawing/2014/main" id="{3FCD549F-25DD-324F-B2F3-4BA09183080B}"/>
              </a:ext>
            </a:extLst>
          </p:cNvPr>
          <p:cNvGrpSpPr/>
          <p:nvPr/>
        </p:nvGrpSpPr>
        <p:grpSpPr>
          <a:xfrm>
            <a:off x="-2019780" y="3177102"/>
            <a:ext cx="6460553" cy="3105640"/>
            <a:chOff x="-4307232" y="3141908"/>
            <a:chExt cx="6460553" cy="3105640"/>
          </a:xfrm>
        </p:grpSpPr>
        <p:grpSp>
          <p:nvGrpSpPr>
            <p:cNvPr id="88" name="Groep 87">
              <a:extLst>
                <a:ext uri="{FF2B5EF4-FFF2-40B4-BE49-F238E27FC236}">
                  <a16:creationId xmlns:a16="http://schemas.microsoft.com/office/drawing/2014/main" id="{10E6FA28-2260-9643-99DC-64E47E79750B}"/>
                </a:ext>
              </a:extLst>
            </p:cNvPr>
            <p:cNvGrpSpPr/>
            <p:nvPr/>
          </p:nvGrpSpPr>
          <p:grpSpPr>
            <a:xfrm>
              <a:off x="-4307232" y="3141908"/>
              <a:ext cx="4159561" cy="3085083"/>
              <a:chOff x="1001609" y="3161478"/>
              <a:chExt cx="4159561" cy="3085083"/>
            </a:xfrm>
          </p:grpSpPr>
          <p:pic>
            <p:nvPicPr>
              <p:cNvPr id="64" name="Afbeelding 14">
                <a:extLst>
                  <a:ext uri="{FF2B5EF4-FFF2-40B4-BE49-F238E27FC236}">
                    <a16:creationId xmlns:a16="http://schemas.microsoft.com/office/drawing/2014/main" id="{F0811318-CE60-DC45-B1A4-5E4ACA166E54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8935" y="3161478"/>
                <a:ext cx="1812235" cy="30850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5" name="Groep 64">
                <a:extLst>
                  <a:ext uri="{FF2B5EF4-FFF2-40B4-BE49-F238E27FC236}">
                    <a16:creationId xmlns:a16="http://schemas.microsoft.com/office/drawing/2014/main" id="{629E963C-3ABE-A147-8F14-A3C9B0798FEC}"/>
                  </a:ext>
                </a:extLst>
              </p:cNvPr>
              <p:cNvGrpSpPr/>
              <p:nvPr/>
            </p:nvGrpSpPr>
            <p:grpSpPr>
              <a:xfrm>
                <a:off x="1001609" y="4012285"/>
                <a:ext cx="2397254" cy="2230208"/>
                <a:chOff x="989871" y="3982928"/>
                <a:chExt cx="2397254" cy="2230208"/>
              </a:xfrm>
            </p:grpSpPr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AE9B7C9F-B267-1A41-BD16-ED9F3B741C6D}"/>
                    </a:ext>
                  </a:extLst>
                </p:cNvPr>
                <p:cNvGrpSpPr/>
                <p:nvPr/>
              </p:nvGrpSpPr>
              <p:grpSpPr>
                <a:xfrm>
                  <a:off x="989871" y="3982928"/>
                  <a:ext cx="2397254" cy="2230208"/>
                  <a:chOff x="1004082" y="4011295"/>
                  <a:chExt cx="2397254" cy="2230208"/>
                </a:xfrm>
              </p:grpSpPr>
              <p:sp>
                <p:nvSpPr>
                  <p:cNvPr id="69" name="Oval 9">
                    <a:extLst>
                      <a:ext uri="{FF2B5EF4-FFF2-40B4-BE49-F238E27FC236}">
                        <a16:creationId xmlns:a16="http://schemas.microsoft.com/office/drawing/2014/main" id="{6760504E-5D7D-914B-BF2D-01F5545374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3236222">
                    <a:off x="3044224" y="4066233"/>
                    <a:ext cx="140120" cy="574104"/>
                  </a:xfrm>
                  <a:prstGeom prst="ellipse">
                    <a:avLst/>
                  </a:prstGeom>
                  <a:solidFill>
                    <a:srgbClr val="A1CD44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/>
                  </a:p>
                </p:txBody>
              </p:sp>
              <p:grpSp>
                <p:nvGrpSpPr>
                  <p:cNvPr id="70" name="Groep 69">
                    <a:extLst>
                      <a:ext uri="{FF2B5EF4-FFF2-40B4-BE49-F238E27FC236}">
                        <a16:creationId xmlns:a16="http://schemas.microsoft.com/office/drawing/2014/main" id="{8AB9D131-D10E-EA4C-ACFB-410723210D82}"/>
                      </a:ext>
                    </a:extLst>
                  </p:cNvPr>
                  <p:cNvGrpSpPr/>
                  <p:nvPr/>
                </p:nvGrpSpPr>
                <p:grpSpPr>
                  <a:xfrm>
                    <a:off x="1004082" y="4011295"/>
                    <a:ext cx="2345768" cy="2230208"/>
                    <a:chOff x="1004082" y="4011295"/>
                    <a:chExt cx="2345768" cy="2230208"/>
                  </a:xfrm>
                </p:grpSpPr>
                <p:sp>
                  <p:nvSpPr>
                    <p:cNvPr id="71" name="Oval 8">
                      <a:extLst>
                        <a:ext uri="{FF2B5EF4-FFF2-40B4-BE49-F238E27FC236}">
                          <a16:creationId xmlns:a16="http://schemas.microsoft.com/office/drawing/2014/main" id="{FA967707-4BBA-7147-B8F4-B6E963E422C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57764" y="4387552"/>
                      <a:ext cx="554417" cy="193461"/>
                    </a:xfrm>
                    <a:prstGeom prst="ellipse">
                      <a:avLst/>
                    </a:prstGeom>
                    <a:solidFill>
                      <a:srgbClr val="A1CD44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nl-NL"/>
                    </a:p>
                  </p:txBody>
                </p:sp>
                <p:sp>
                  <p:nvSpPr>
                    <p:cNvPr id="72" name="Oval 7">
                      <a:extLst>
                        <a:ext uri="{FF2B5EF4-FFF2-40B4-BE49-F238E27FC236}">
                          <a16:creationId xmlns:a16="http://schemas.microsoft.com/office/drawing/2014/main" id="{40805D5C-0911-5643-B4E5-561B72072EF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7990" y="6150244"/>
                      <a:ext cx="307509" cy="87199"/>
                    </a:xfrm>
                    <a:prstGeom prst="ellipse">
                      <a:avLst/>
                    </a:prstGeom>
                    <a:solidFill>
                      <a:srgbClr val="A1CD44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nl-NL" dirty="0"/>
                    </a:p>
                  </p:txBody>
                </p:sp>
                <p:sp>
                  <p:nvSpPr>
                    <p:cNvPr id="73" name="Oval 5">
                      <a:extLst>
                        <a:ext uri="{FF2B5EF4-FFF2-40B4-BE49-F238E27FC236}">
                          <a16:creationId xmlns:a16="http://schemas.microsoft.com/office/drawing/2014/main" id="{0DCAB674-2A74-544D-BA1C-922932B1785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141739">
                      <a:off x="2074868" y="5439032"/>
                      <a:ext cx="153755" cy="784330"/>
                    </a:xfrm>
                    <a:prstGeom prst="ellipse">
                      <a:avLst/>
                    </a:prstGeom>
                    <a:solidFill>
                      <a:srgbClr val="A1CD44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nl-NL"/>
                    </a:p>
                  </p:txBody>
                </p:sp>
                <p:sp>
                  <p:nvSpPr>
                    <p:cNvPr id="74" name="Oval 6">
                      <a:extLst>
                        <a:ext uri="{FF2B5EF4-FFF2-40B4-BE49-F238E27FC236}">
                          <a16:creationId xmlns:a16="http://schemas.microsoft.com/office/drawing/2014/main" id="{05F66EE8-1E2B-7C41-9858-1FE530068D0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8502584">
                      <a:off x="1939145" y="5100062"/>
                      <a:ext cx="287053" cy="560477"/>
                    </a:xfrm>
                    <a:prstGeom prst="ellipse">
                      <a:avLst/>
                    </a:prstGeom>
                    <a:solidFill>
                      <a:srgbClr val="A1CD44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nl-NL"/>
                    </a:p>
                  </p:txBody>
                </p:sp>
                <p:sp>
                  <p:nvSpPr>
                    <p:cNvPr id="75" name="Oval 3">
                      <a:extLst>
                        <a:ext uri="{FF2B5EF4-FFF2-40B4-BE49-F238E27FC236}">
                          <a16:creationId xmlns:a16="http://schemas.microsoft.com/office/drawing/2014/main" id="{C692EAE4-03F7-7547-A2BF-4EB386443C5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785466">
                      <a:off x="1986894" y="4265108"/>
                      <a:ext cx="438674" cy="1178405"/>
                    </a:xfrm>
                    <a:prstGeom prst="ellipse">
                      <a:avLst/>
                    </a:prstGeom>
                    <a:solidFill>
                      <a:srgbClr val="A1CD44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nl-NL" dirty="0"/>
                    </a:p>
                  </p:txBody>
                </p:sp>
                <p:sp>
                  <p:nvSpPr>
                    <p:cNvPr id="76" name="Oval 4">
                      <a:extLst>
                        <a:ext uri="{FF2B5EF4-FFF2-40B4-BE49-F238E27FC236}">
                          <a16:creationId xmlns:a16="http://schemas.microsoft.com/office/drawing/2014/main" id="{86A896A3-18B7-924B-BE0B-4B0E9D4F5A7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768031">
                      <a:off x="2466840" y="4011295"/>
                      <a:ext cx="307509" cy="435994"/>
                    </a:xfrm>
                    <a:prstGeom prst="ellipse">
                      <a:avLst/>
                    </a:prstGeom>
                    <a:solidFill>
                      <a:srgbClr val="A1CD44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nl-NL"/>
                    </a:p>
                  </p:txBody>
                </p:sp>
                <p:sp>
                  <p:nvSpPr>
                    <p:cNvPr id="77" name="Oval 5">
                      <a:extLst>
                        <a:ext uri="{FF2B5EF4-FFF2-40B4-BE49-F238E27FC236}">
                          <a16:creationId xmlns:a16="http://schemas.microsoft.com/office/drawing/2014/main" id="{27F82784-5293-7E4C-BA65-9D23D29B826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948418">
                      <a:off x="1319369" y="5530576"/>
                      <a:ext cx="153755" cy="784330"/>
                    </a:xfrm>
                    <a:prstGeom prst="ellipse">
                      <a:avLst/>
                    </a:prstGeom>
                    <a:solidFill>
                      <a:srgbClr val="A1CD44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nl-NL"/>
                    </a:p>
                  </p:txBody>
                </p:sp>
                <p:sp>
                  <p:nvSpPr>
                    <p:cNvPr id="78" name="Oval 6">
                      <a:extLst>
                        <a:ext uri="{FF2B5EF4-FFF2-40B4-BE49-F238E27FC236}">
                          <a16:creationId xmlns:a16="http://schemas.microsoft.com/office/drawing/2014/main" id="{9C1993B1-CB54-1A43-BD5B-22545F815C4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081285">
                      <a:off x="1611897" y="5195040"/>
                      <a:ext cx="287053" cy="560477"/>
                    </a:xfrm>
                    <a:prstGeom prst="ellipse">
                      <a:avLst/>
                    </a:prstGeom>
                    <a:solidFill>
                      <a:srgbClr val="A1CD44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nl-NL"/>
                    </a:p>
                  </p:txBody>
                </p:sp>
                <p:sp>
                  <p:nvSpPr>
                    <p:cNvPr id="79" name="Oval 7">
                      <a:extLst>
                        <a:ext uri="{FF2B5EF4-FFF2-40B4-BE49-F238E27FC236}">
                          <a16:creationId xmlns:a16="http://schemas.microsoft.com/office/drawing/2014/main" id="{E29C7991-B060-934F-8598-6407E71A8CE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75195" y="6154304"/>
                      <a:ext cx="307509" cy="87199"/>
                    </a:xfrm>
                    <a:prstGeom prst="ellipse">
                      <a:avLst/>
                    </a:prstGeom>
                    <a:solidFill>
                      <a:srgbClr val="A1CD44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nl-NL"/>
                    </a:p>
                  </p:txBody>
                </p:sp>
                <p:sp>
                  <p:nvSpPr>
                    <p:cNvPr id="80" name="Oval 8">
                      <a:extLst>
                        <a:ext uri="{FF2B5EF4-FFF2-40B4-BE49-F238E27FC236}">
                          <a16:creationId xmlns:a16="http://schemas.microsoft.com/office/drawing/2014/main" id="{FCCE6E31-91FA-484A-980F-0BC5CEEF317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739483">
                      <a:off x="2427203" y="4556685"/>
                      <a:ext cx="554417" cy="193461"/>
                    </a:xfrm>
                    <a:prstGeom prst="ellipse">
                      <a:avLst/>
                    </a:prstGeom>
                    <a:solidFill>
                      <a:srgbClr val="A1CD44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nl-NL"/>
                    </a:p>
                  </p:txBody>
                </p:sp>
                <p:sp>
                  <p:nvSpPr>
                    <p:cNvPr id="81" name="Oval 9">
                      <a:extLst>
                        <a:ext uri="{FF2B5EF4-FFF2-40B4-BE49-F238E27FC236}">
                          <a16:creationId xmlns:a16="http://schemas.microsoft.com/office/drawing/2014/main" id="{0092F719-9F5A-F346-A87D-DF24A6C821F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986901">
                      <a:off x="2992738" y="4395985"/>
                      <a:ext cx="140120" cy="574104"/>
                    </a:xfrm>
                    <a:prstGeom prst="ellipse">
                      <a:avLst/>
                    </a:prstGeom>
                    <a:solidFill>
                      <a:srgbClr val="A1CD44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nl-NL"/>
                    </a:p>
                  </p:txBody>
                </p:sp>
              </p:grpSp>
            </p:grpSp>
            <p:sp>
              <p:nvSpPr>
                <p:cNvPr id="67" name="Oval 7">
                  <a:extLst>
                    <a:ext uri="{FF2B5EF4-FFF2-40B4-BE49-F238E27FC236}">
                      <a16:creationId xmlns:a16="http://schemas.microsoft.com/office/drawing/2014/main" id="{6EAA9AC0-52E6-6F4E-9C39-08E2B075B9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7740843">
                  <a:off x="3226955" y="4348158"/>
                  <a:ext cx="200300" cy="116751"/>
                </a:xfrm>
                <a:prstGeom prst="ellipse">
                  <a:avLst/>
                </a:prstGeom>
                <a:solidFill>
                  <a:srgbClr val="A1CD4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68" name="Oval 7">
                  <a:extLst>
                    <a:ext uri="{FF2B5EF4-FFF2-40B4-BE49-F238E27FC236}">
                      <a16:creationId xmlns:a16="http://schemas.microsoft.com/office/drawing/2014/main" id="{89E0FA00-0C88-DD40-9BD3-18FB9DD972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7050748">
                  <a:off x="3226626" y="4058782"/>
                  <a:ext cx="200300" cy="116751"/>
                </a:xfrm>
                <a:prstGeom prst="ellipse">
                  <a:avLst/>
                </a:prstGeom>
                <a:solidFill>
                  <a:srgbClr val="A1CD4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</p:grpSp>
          <p:sp>
            <p:nvSpPr>
              <p:cNvPr id="87" name="Rechthoek 86">
                <a:extLst>
                  <a:ext uri="{FF2B5EF4-FFF2-40B4-BE49-F238E27FC236}">
                    <a16:creationId xmlns:a16="http://schemas.microsoft.com/office/drawing/2014/main" id="{47F67828-7DFF-FD43-BF0A-8F41D03EF064}"/>
                  </a:ext>
                </a:extLst>
              </p:cNvPr>
              <p:cNvSpPr/>
              <p:nvPr/>
            </p:nvSpPr>
            <p:spPr>
              <a:xfrm>
                <a:off x="3855860" y="4460515"/>
                <a:ext cx="1200970" cy="36933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nl-NL" dirty="0">
                    <a:solidFill>
                      <a:srgbClr val="FF0000"/>
                    </a:solidFill>
                  </a:rPr>
                  <a:t>F</a:t>
                </a:r>
                <a:r>
                  <a:rPr lang="nl-NL" baseline="-25000" dirty="0">
                    <a:solidFill>
                      <a:srgbClr val="FF0000"/>
                    </a:solidFill>
                  </a:rPr>
                  <a:t>R</a:t>
                </a:r>
                <a:r>
                  <a:rPr lang="nl-NL" dirty="0"/>
                  <a:t> </a:t>
                </a:r>
                <a:r>
                  <a:rPr lang="nl-NL" dirty="0">
                    <a:solidFill>
                      <a:srgbClr val="FF0000"/>
                    </a:solidFill>
                  </a:rPr>
                  <a:t>= 200 N </a:t>
                </a:r>
                <a:endParaRPr lang="nl-NL" dirty="0"/>
              </a:p>
            </p:txBody>
          </p:sp>
        </p:grpSp>
        <p:grpSp>
          <p:nvGrpSpPr>
            <p:cNvPr id="89" name="Groep 88">
              <a:extLst>
                <a:ext uri="{FF2B5EF4-FFF2-40B4-BE49-F238E27FC236}">
                  <a16:creationId xmlns:a16="http://schemas.microsoft.com/office/drawing/2014/main" id="{9FFC8930-A825-6D40-97E3-366D7843DD67}"/>
                </a:ext>
              </a:extLst>
            </p:cNvPr>
            <p:cNvGrpSpPr/>
            <p:nvPr/>
          </p:nvGrpSpPr>
          <p:grpSpPr>
            <a:xfrm>
              <a:off x="-243933" y="4017340"/>
              <a:ext cx="2397254" cy="2230208"/>
              <a:chOff x="989871" y="3982928"/>
              <a:chExt cx="2397254" cy="2230208"/>
            </a:xfrm>
            <a:scene3d>
              <a:camera prst="orthographicFront">
                <a:rot lat="0" lon="10800000" rev="0"/>
              </a:camera>
              <a:lightRig rig="threePt" dir="t"/>
            </a:scene3d>
          </p:grpSpPr>
          <p:grpSp>
            <p:nvGrpSpPr>
              <p:cNvPr id="90" name="Groep 89">
                <a:extLst>
                  <a:ext uri="{FF2B5EF4-FFF2-40B4-BE49-F238E27FC236}">
                    <a16:creationId xmlns:a16="http://schemas.microsoft.com/office/drawing/2014/main" id="{16023FFE-D21D-914F-909C-E4BCF1DD51B2}"/>
                  </a:ext>
                </a:extLst>
              </p:cNvPr>
              <p:cNvGrpSpPr/>
              <p:nvPr/>
            </p:nvGrpSpPr>
            <p:grpSpPr>
              <a:xfrm>
                <a:off x="989871" y="3982928"/>
                <a:ext cx="2397254" cy="2230208"/>
                <a:chOff x="1004082" y="4011295"/>
                <a:chExt cx="2397254" cy="2230208"/>
              </a:xfrm>
            </p:grpSpPr>
            <p:sp>
              <p:nvSpPr>
                <p:cNvPr id="93" name="Oval 9">
                  <a:extLst>
                    <a:ext uri="{FF2B5EF4-FFF2-40B4-BE49-F238E27FC236}">
                      <a16:creationId xmlns:a16="http://schemas.microsoft.com/office/drawing/2014/main" id="{AAB2A544-0EB1-B945-9431-4DAEB11075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236222">
                  <a:off x="3044224" y="4066233"/>
                  <a:ext cx="140120" cy="574104"/>
                </a:xfrm>
                <a:prstGeom prst="ellipse">
                  <a:avLst/>
                </a:prstGeom>
                <a:solidFill>
                  <a:srgbClr val="C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grpSp>
              <p:nvGrpSpPr>
                <p:cNvPr id="94" name="Groep 93">
                  <a:extLst>
                    <a:ext uri="{FF2B5EF4-FFF2-40B4-BE49-F238E27FC236}">
                      <a16:creationId xmlns:a16="http://schemas.microsoft.com/office/drawing/2014/main" id="{7B422872-380B-624C-B533-40C898907538}"/>
                    </a:ext>
                  </a:extLst>
                </p:cNvPr>
                <p:cNvGrpSpPr/>
                <p:nvPr/>
              </p:nvGrpSpPr>
              <p:grpSpPr>
                <a:xfrm>
                  <a:off x="1004082" y="4011295"/>
                  <a:ext cx="2345768" cy="2230208"/>
                  <a:chOff x="1004082" y="4011295"/>
                  <a:chExt cx="2345768" cy="2230208"/>
                </a:xfrm>
              </p:grpSpPr>
              <p:sp>
                <p:nvSpPr>
                  <p:cNvPr id="95" name="Oval 8">
                    <a:extLst>
                      <a:ext uri="{FF2B5EF4-FFF2-40B4-BE49-F238E27FC236}">
                        <a16:creationId xmlns:a16="http://schemas.microsoft.com/office/drawing/2014/main" id="{E5A0372F-26D2-FA47-94FB-D7C64D887B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57764" y="4387552"/>
                    <a:ext cx="554417" cy="193461"/>
                  </a:xfrm>
                  <a:prstGeom prst="ellipse">
                    <a:avLst/>
                  </a:prstGeom>
                  <a:solidFill>
                    <a:srgbClr val="C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/>
                  </a:p>
                </p:txBody>
              </p:sp>
              <p:sp>
                <p:nvSpPr>
                  <p:cNvPr id="96" name="Oval 7">
                    <a:extLst>
                      <a:ext uri="{FF2B5EF4-FFF2-40B4-BE49-F238E27FC236}">
                        <a16:creationId xmlns:a16="http://schemas.microsoft.com/office/drawing/2014/main" id="{AA49965B-BCFC-D241-86E2-FEADC22BEC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97990" y="6150244"/>
                    <a:ext cx="307509" cy="87199"/>
                  </a:xfrm>
                  <a:prstGeom prst="ellipse">
                    <a:avLst/>
                  </a:prstGeom>
                  <a:solidFill>
                    <a:srgbClr val="C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 dirty="0"/>
                  </a:p>
                </p:txBody>
              </p:sp>
              <p:sp>
                <p:nvSpPr>
                  <p:cNvPr id="97" name="Oval 5">
                    <a:extLst>
                      <a:ext uri="{FF2B5EF4-FFF2-40B4-BE49-F238E27FC236}">
                        <a16:creationId xmlns:a16="http://schemas.microsoft.com/office/drawing/2014/main" id="{BC92BA80-8E2E-7647-B2AF-E84AF93C12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141739">
                    <a:off x="2074868" y="5439032"/>
                    <a:ext cx="153755" cy="784330"/>
                  </a:xfrm>
                  <a:prstGeom prst="ellipse">
                    <a:avLst/>
                  </a:prstGeom>
                  <a:solidFill>
                    <a:srgbClr val="C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/>
                  </a:p>
                </p:txBody>
              </p:sp>
              <p:sp>
                <p:nvSpPr>
                  <p:cNvPr id="98" name="Oval 6">
                    <a:extLst>
                      <a:ext uri="{FF2B5EF4-FFF2-40B4-BE49-F238E27FC236}">
                        <a16:creationId xmlns:a16="http://schemas.microsoft.com/office/drawing/2014/main" id="{2F9EAFE8-5B51-7C42-ADF3-3DEC97FBF0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8502584">
                    <a:off x="1939145" y="5100062"/>
                    <a:ext cx="287053" cy="560477"/>
                  </a:xfrm>
                  <a:prstGeom prst="ellipse">
                    <a:avLst/>
                  </a:prstGeom>
                  <a:solidFill>
                    <a:srgbClr val="C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/>
                  </a:p>
                </p:txBody>
              </p:sp>
              <p:sp>
                <p:nvSpPr>
                  <p:cNvPr id="99" name="Oval 3">
                    <a:extLst>
                      <a:ext uri="{FF2B5EF4-FFF2-40B4-BE49-F238E27FC236}">
                        <a16:creationId xmlns:a16="http://schemas.microsoft.com/office/drawing/2014/main" id="{F4F48D95-8622-AD4A-A488-8E0F9A0A67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785466">
                    <a:off x="1986894" y="4265108"/>
                    <a:ext cx="438674" cy="1178405"/>
                  </a:xfrm>
                  <a:prstGeom prst="ellipse">
                    <a:avLst/>
                  </a:prstGeom>
                  <a:solidFill>
                    <a:srgbClr val="C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 dirty="0"/>
                  </a:p>
                </p:txBody>
              </p:sp>
              <p:sp>
                <p:nvSpPr>
                  <p:cNvPr id="100" name="Oval 4">
                    <a:extLst>
                      <a:ext uri="{FF2B5EF4-FFF2-40B4-BE49-F238E27FC236}">
                        <a16:creationId xmlns:a16="http://schemas.microsoft.com/office/drawing/2014/main" id="{50CA0231-8C5B-9B4F-A62A-1D3DD7D620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768031">
                    <a:off x="2466840" y="4011295"/>
                    <a:ext cx="307509" cy="435994"/>
                  </a:xfrm>
                  <a:prstGeom prst="ellipse">
                    <a:avLst/>
                  </a:prstGeom>
                  <a:solidFill>
                    <a:srgbClr val="C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/>
                  </a:p>
                </p:txBody>
              </p:sp>
              <p:sp>
                <p:nvSpPr>
                  <p:cNvPr id="101" name="Oval 5">
                    <a:extLst>
                      <a:ext uri="{FF2B5EF4-FFF2-40B4-BE49-F238E27FC236}">
                        <a16:creationId xmlns:a16="http://schemas.microsoft.com/office/drawing/2014/main" id="{239F07CB-4788-2846-902A-6661A14F95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948418">
                    <a:off x="1319369" y="5530576"/>
                    <a:ext cx="153755" cy="784330"/>
                  </a:xfrm>
                  <a:prstGeom prst="ellipse">
                    <a:avLst/>
                  </a:prstGeom>
                  <a:solidFill>
                    <a:srgbClr val="C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/>
                  </a:p>
                </p:txBody>
              </p:sp>
              <p:sp>
                <p:nvSpPr>
                  <p:cNvPr id="102" name="Oval 6">
                    <a:extLst>
                      <a:ext uri="{FF2B5EF4-FFF2-40B4-BE49-F238E27FC236}">
                        <a16:creationId xmlns:a16="http://schemas.microsoft.com/office/drawing/2014/main" id="{96E16123-DE4D-CB43-9AE9-8108CC19B5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081285">
                    <a:off x="1611897" y="5195040"/>
                    <a:ext cx="287053" cy="560477"/>
                  </a:xfrm>
                  <a:prstGeom prst="ellipse">
                    <a:avLst/>
                  </a:prstGeom>
                  <a:solidFill>
                    <a:srgbClr val="C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/>
                  </a:p>
                </p:txBody>
              </p:sp>
              <p:sp>
                <p:nvSpPr>
                  <p:cNvPr id="103" name="Oval 7">
                    <a:extLst>
                      <a:ext uri="{FF2B5EF4-FFF2-40B4-BE49-F238E27FC236}">
                        <a16:creationId xmlns:a16="http://schemas.microsoft.com/office/drawing/2014/main" id="{E425931B-C2FF-3A40-89A6-BEBAED5281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75195" y="6154304"/>
                    <a:ext cx="307509" cy="87199"/>
                  </a:xfrm>
                  <a:prstGeom prst="ellipse">
                    <a:avLst/>
                  </a:prstGeom>
                  <a:solidFill>
                    <a:srgbClr val="C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/>
                  </a:p>
                </p:txBody>
              </p:sp>
              <p:sp>
                <p:nvSpPr>
                  <p:cNvPr id="104" name="Oval 8">
                    <a:extLst>
                      <a:ext uri="{FF2B5EF4-FFF2-40B4-BE49-F238E27FC236}">
                        <a16:creationId xmlns:a16="http://schemas.microsoft.com/office/drawing/2014/main" id="{40E8E66E-62F6-5B4A-BD85-F1A42E4A18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739483">
                    <a:off x="2427203" y="4556685"/>
                    <a:ext cx="554417" cy="193461"/>
                  </a:xfrm>
                  <a:prstGeom prst="ellipse">
                    <a:avLst/>
                  </a:prstGeom>
                  <a:solidFill>
                    <a:srgbClr val="C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/>
                  </a:p>
                </p:txBody>
              </p:sp>
              <p:sp>
                <p:nvSpPr>
                  <p:cNvPr id="105" name="Oval 9">
                    <a:extLst>
                      <a:ext uri="{FF2B5EF4-FFF2-40B4-BE49-F238E27FC236}">
                        <a16:creationId xmlns:a16="http://schemas.microsoft.com/office/drawing/2014/main" id="{96F73C40-8CD4-BD44-8A89-B355CE2784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986901">
                    <a:off x="2992738" y="4395985"/>
                    <a:ext cx="140120" cy="574104"/>
                  </a:xfrm>
                  <a:prstGeom prst="ellipse">
                    <a:avLst/>
                  </a:prstGeom>
                  <a:solidFill>
                    <a:srgbClr val="C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/>
                  </a:p>
                </p:txBody>
              </p:sp>
            </p:grpSp>
          </p:grpSp>
          <p:sp>
            <p:nvSpPr>
              <p:cNvPr id="91" name="Oval 7">
                <a:extLst>
                  <a:ext uri="{FF2B5EF4-FFF2-40B4-BE49-F238E27FC236}">
                    <a16:creationId xmlns:a16="http://schemas.microsoft.com/office/drawing/2014/main" id="{97969602-9BF6-8742-944E-81E667C7E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740843">
                <a:off x="3226955" y="4348158"/>
                <a:ext cx="200300" cy="116751"/>
              </a:xfrm>
              <a:prstGeom prst="ellipse">
                <a:avLst/>
              </a:prstGeom>
              <a:solidFill>
                <a:srgbClr val="FF7D6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2" name="Oval 7">
                <a:extLst>
                  <a:ext uri="{FF2B5EF4-FFF2-40B4-BE49-F238E27FC236}">
                    <a16:creationId xmlns:a16="http://schemas.microsoft.com/office/drawing/2014/main" id="{69B7336E-A90B-744E-A1C2-D502E4F268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050748">
                <a:off x="3226626" y="4058782"/>
                <a:ext cx="200300" cy="116751"/>
              </a:xfrm>
              <a:prstGeom prst="ellipse">
                <a:avLst/>
              </a:prstGeom>
              <a:solidFill>
                <a:srgbClr val="FF7D6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cxnSp>
          <p:nvCxnSpPr>
            <p:cNvPr id="106" name="Rechte verbindingslijn met pijl 105">
              <a:extLst>
                <a:ext uri="{FF2B5EF4-FFF2-40B4-BE49-F238E27FC236}">
                  <a16:creationId xmlns:a16="http://schemas.microsoft.com/office/drawing/2014/main" id="{9AA638BD-3914-3047-A6F7-8421D9B515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-1241398" y="4239825"/>
              <a:ext cx="1068578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22" name="Rechte verbindingslijn 121">
            <a:extLst>
              <a:ext uri="{FF2B5EF4-FFF2-40B4-BE49-F238E27FC236}">
                <a16:creationId xmlns:a16="http://schemas.microsoft.com/office/drawing/2014/main" id="{3A1FB9CE-2150-E641-B502-DCE23B0B10C0}"/>
              </a:ext>
            </a:extLst>
          </p:cNvPr>
          <p:cNvCxnSpPr>
            <a:cxnSpLocks/>
          </p:cNvCxnSpPr>
          <p:nvPr/>
        </p:nvCxnSpPr>
        <p:spPr>
          <a:xfrm>
            <a:off x="0" y="6261138"/>
            <a:ext cx="12192000" cy="2125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ep 123">
            <a:extLst>
              <a:ext uri="{FF2B5EF4-FFF2-40B4-BE49-F238E27FC236}">
                <a16:creationId xmlns:a16="http://schemas.microsoft.com/office/drawing/2014/main" id="{E4ACCB65-3449-5B4F-8484-89C31FF9AB01}"/>
              </a:ext>
            </a:extLst>
          </p:cNvPr>
          <p:cNvGrpSpPr/>
          <p:nvPr/>
        </p:nvGrpSpPr>
        <p:grpSpPr>
          <a:xfrm>
            <a:off x="6691385" y="3176754"/>
            <a:ext cx="6460553" cy="3105640"/>
            <a:chOff x="1864009" y="1457214"/>
            <a:chExt cx="6460553" cy="3105640"/>
          </a:xfrm>
        </p:grpSpPr>
        <p:grpSp>
          <p:nvGrpSpPr>
            <p:cNvPr id="125" name="Groep 124">
              <a:extLst>
                <a:ext uri="{FF2B5EF4-FFF2-40B4-BE49-F238E27FC236}">
                  <a16:creationId xmlns:a16="http://schemas.microsoft.com/office/drawing/2014/main" id="{F49853C7-1CB1-F341-A15B-EAE1B6BE6DAE}"/>
                </a:ext>
              </a:extLst>
            </p:cNvPr>
            <p:cNvGrpSpPr/>
            <p:nvPr/>
          </p:nvGrpSpPr>
          <p:grpSpPr>
            <a:xfrm>
              <a:off x="1864009" y="1457214"/>
              <a:ext cx="6460553" cy="3105640"/>
              <a:chOff x="-4307232" y="3141908"/>
              <a:chExt cx="6460553" cy="3105640"/>
            </a:xfrm>
          </p:grpSpPr>
          <p:grpSp>
            <p:nvGrpSpPr>
              <p:cNvPr id="127" name="Groep 126">
                <a:extLst>
                  <a:ext uri="{FF2B5EF4-FFF2-40B4-BE49-F238E27FC236}">
                    <a16:creationId xmlns:a16="http://schemas.microsoft.com/office/drawing/2014/main" id="{D756985F-13AF-5446-8728-1836BE1897FB}"/>
                  </a:ext>
                </a:extLst>
              </p:cNvPr>
              <p:cNvGrpSpPr/>
              <p:nvPr/>
            </p:nvGrpSpPr>
            <p:grpSpPr>
              <a:xfrm>
                <a:off x="-4307232" y="3141908"/>
                <a:ext cx="4159561" cy="3085083"/>
                <a:chOff x="1001609" y="3161478"/>
                <a:chExt cx="4159561" cy="3085083"/>
              </a:xfrm>
            </p:grpSpPr>
            <p:pic>
              <p:nvPicPr>
                <p:cNvPr id="145" name="Afbeelding 14">
                  <a:extLst>
                    <a:ext uri="{FF2B5EF4-FFF2-40B4-BE49-F238E27FC236}">
                      <a16:creationId xmlns:a16="http://schemas.microsoft.com/office/drawing/2014/main" id="{1F4F72C6-5A94-3743-B234-53CF369022E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8935" y="3161478"/>
                  <a:ext cx="1812235" cy="30850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46" name="Groep 145">
                  <a:extLst>
                    <a:ext uri="{FF2B5EF4-FFF2-40B4-BE49-F238E27FC236}">
                      <a16:creationId xmlns:a16="http://schemas.microsoft.com/office/drawing/2014/main" id="{B8CA2868-527E-5D43-B9CA-25DF8C1DF04D}"/>
                    </a:ext>
                  </a:extLst>
                </p:cNvPr>
                <p:cNvGrpSpPr/>
                <p:nvPr/>
              </p:nvGrpSpPr>
              <p:grpSpPr>
                <a:xfrm>
                  <a:off x="1001609" y="4012285"/>
                  <a:ext cx="2397254" cy="2230208"/>
                  <a:chOff x="989871" y="3982928"/>
                  <a:chExt cx="2397254" cy="2230208"/>
                </a:xfrm>
              </p:grpSpPr>
              <p:grpSp>
                <p:nvGrpSpPr>
                  <p:cNvPr id="148" name="Groep 147">
                    <a:extLst>
                      <a:ext uri="{FF2B5EF4-FFF2-40B4-BE49-F238E27FC236}">
                        <a16:creationId xmlns:a16="http://schemas.microsoft.com/office/drawing/2014/main" id="{DFE093EC-579C-B346-9463-FB2EC3A88300}"/>
                      </a:ext>
                    </a:extLst>
                  </p:cNvPr>
                  <p:cNvGrpSpPr/>
                  <p:nvPr/>
                </p:nvGrpSpPr>
                <p:grpSpPr>
                  <a:xfrm>
                    <a:off x="989871" y="3982928"/>
                    <a:ext cx="2397254" cy="2230208"/>
                    <a:chOff x="1004082" y="4011295"/>
                    <a:chExt cx="2397254" cy="2230208"/>
                  </a:xfrm>
                </p:grpSpPr>
                <p:sp>
                  <p:nvSpPr>
                    <p:cNvPr id="151" name="Oval 9">
                      <a:extLst>
                        <a:ext uri="{FF2B5EF4-FFF2-40B4-BE49-F238E27FC236}">
                          <a16:creationId xmlns:a16="http://schemas.microsoft.com/office/drawing/2014/main" id="{9EE076AD-32AC-DF45-9A7B-5E2448537EF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3236222">
                      <a:off x="3044224" y="4066233"/>
                      <a:ext cx="140120" cy="574104"/>
                    </a:xfrm>
                    <a:prstGeom prst="ellipse">
                      <a:avLst/>
                    </a:prstGeom>
                    <a:solidFill>
                      <a:srgbClr val="A1CD44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nl-NL"/>
                    </a:p>
                  </p:txBody>
                </p:sp>
                <p:grpSp>
                  <p:nvGrpSpPr>
                    <p:cNvPr id="152" name="Groep 151">
                      <a:extLst>
                        <a:ext uri="{FF2B5EF4-FFF2-40B4-BE49-F238E27FC236}">
                          <a16:creationId xmlns:a16="http://schemas.microsoft.com/office/drawing/2014/main" id="{6CD12DA7-03FB-9941-A16E-73CBDE4135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04082" y="4011295"/>
                      <a:ext cx="2345768" cy="2230208"/>
                      <a:chOff x="1004082" y="4011295"/>
                      <a:chExt cx="2345768" cy="2230208"/>
                    </a:xfrm>
                  </p:grpSpPr>
                  <p:sp>
                    <p:nvSpPr>
                      <p:cNvPr id="153" name="Oval 8">
                        <a:extLst>
                          <a:ext uri="{FF2B5EF4-FFF2-40B4-BE49-F238E27FC236}">
                            <a16:creationId xmlns:a16="http://schemas.microsoft.com/office/drawing/2014/main" id="{3BCFC893-B0B7-8349-A62E-366C27359F5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57764" y="4387552"/>
                        <a:ext cx="554417" cy="193461"/>
                      </a:xfrm>
                      <a:prstGeom prst="ellipse">
                        <a:avLst/>
                      </a:prstGeom>
                      <a:solidFill>
                        <a:srgbClr val="A1CD44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154" name="Oval 7">
                        <a:extLst>
                          <a:ext uri="{FF2B5EF4-FFF2-40B4-BE49-F238E27FC236}">
                            <a16:creationId xmlns:a16="http://schemas.microsoft.com/office/drawing/2014/main" id="{AAE86190-BD4E-4B41-9BCA-BE107655781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97990" y="6150244"/>
                        <a:ext cx="307509" cy="87199"/>
                      </a:xfrm>
                      <a:prstGeom prst="ellipse">
                        <a:avLst/>
                      </a:prstGeom>
                      <a:solidFill>
                        <a:srgbClr val="A1CD44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nl-NL" dirty="0"/>
                      </a:p>
                    </p:txBody>
                  </p:sp>
                  <p:sp>
                    <p:nvSpPr>
                      <p:cNvPr id="155" name="Oval 5">
                        <a:extLst>
                          <a:ext uri="{FF2B5EF4-FFF2-40B4-BE49-F238E27FC236}">
                            <a16:creationId xmlns:a16="http://schemas.microsoft.com/office/drawing/2014/main" id="{1C3C96C0-6E74-FF4C-B249-CFBF3A4C431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1141739">
                        <a:off x="2074868" y="5439032"/>
                        <a:ext cx="153755" cy="784330"/>
                      </a:xfrm>
                      <a:prstGeom prst="ellipse">
                        <a:avLst/>
                      </a:prstGeom>
                      <a:solidFill>
                        <a:srgbClr val="A1CD44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156" name="Oval 6">
                        <a:extLst>
                          <a:ext uri="{FF2B5EF4-FFF2-40B4-BE49-F238E27FC236}">
                            <a16:creationId xmlns:a16="http://schemas.microsoft.com/office/drawing/2014/main" id="{BAE5FB4C-3A52-5143-8943-CE9BDD28C9E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18502584">
                        <a:off x="1939145" y="5100062"/>
                        <a:ext cx="287053" cy="560477"/>
                      </a:xfrm>
                      <a:prstGeom prst="ellipse">
                        <a:avLst/>
                      </a:prstGeom>
                      <a:solidFill>
                        <a:srgbClr val="A1CD44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157" name="Oval 3">
                        <a:extLst>
                          <a:ext uri="{FF2B5EF4-FFF2-40B4-BE49-F238E27FC236}">
                            <a16:creationId xmlns:a16="http://schemas.microsoft.com/office/drawing/2014/main" id="{2B95B9AC-00C0-7F49-9EAE-6DEC8F9A918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2785466">
                        <a:off x="1986894" y="4265108"/>
                        <a:ext cx="438674" cy="1178405"/>
                      </a:xfrm>
                      <a:prstGeom prst="ellipse">
                        <a:avLst/>
                      </a:prstGeom>
                      <a:solidFill>
                        <a:srgbClr val="A1CD44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nl-NL" dirty="0"/>
                      </a:p>
                    </p:txBody>
                  </p:sp>
                  <p:sp>
                    <p:nvSpPr>
                      <p:cNvPr id="158" name="Oval 4">
                        <a:extLst>
                          <a:ext uri="{FF2B5EF4-FFF2-40B4-BE49-F238E27FC236}">
                            <a16:creationId xmlns:a16="http://schemas.microsoft.com/office/drawing/2014/main" id="{AFF767B6-7CEA-164E-8BF9-FF4384EDD2A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768031">
                        <a:off x="2466840" y="4011295"/>
                        <a:ext cx="307509" cy="435994"/>
                      </a:xfrm>
                      <a:prstGeom prst="ellipse">
                        <a:avLst/>
                      </a:prstGeom>
                      <a:solidFill>
                        <a:srgbClr val="A1CD44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159" name="Oval 5">
                        <a:extLst>
                          <a:ext uri="{FF2B5EF4-FFF2-40B4-BE49-F238E27FC236}">
                            <a16:creationId xmlns:a16="http://schemas.microsoft.com/office/drawing/2014/main" id="{01667BE2-27C3-F543-8D40-45C75A79123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2948418">
                        <a:off x="1319369" y="5530576"/>
                        <a:ext cx="153755" cy="784330"/>
                      </a:xfrm>
                      <a:prstGeom prst="ellipse">
                        <a:avLst/>
                      </a:prstGeom>
                      <a:solidFill>
                        <a:srgbClr val="A1CD44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160" name="Oval 6">
                        <a:extLst>
                          <a:ext uri="{FF2B5EF4-FFF2-40B4-BE49-F238E27FC236}">
                            <a16:creationId xmlns:a16="http://schemas.microsoft.com/office/drawing/2014/main" id="{4D17AA74-8A54-D946-BA67-DA2641D1C44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2081285">
                        <a:off x="1611897" y="5195040"/>
                        <a:ext cx="287053" cy="560477"/>
                      </a:xfrm>
                      <a:prstGeom prst="ellipse">
                        <a:avLst/>
                      </a:prstGeom>
                      <a:solidFill>
                        <a:srgbClr val="A1CD44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161" name="Oval 7">
                        <a:extLst>
                          <a:ext uri="{FF2B5EF4-FFF2-40B4-BE49-F238E27FC236}">
                            <a16:creationId xmlns:a16="http://schemas.microsoft.com/office/drawing/2014/main" id="{58EEC129-3F68-924C-8609-685BA09E0AC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5195" y="6154304"/>
                        <a:ext cx="307509" cy="87199"/>
                      </a:xfrm>
                      <a:prstGeom prst="ellipse">
                        <a:avLst/>
                      </a:prstGeom>
                      <a:solidFill>
                        <a:srgbClr val="A1CD44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162" name="Oval 8">
                        <a:extLst>
                          <a:ext uri="{FF2B5EF4-FFF2-40B4-BE49-F238E27FC236}">
                            <a16:creationId xmlns:a16="http://schemas.microsoft.com/office/drawing/2014/main" id="{A9754519-B606-6D40-8249-B4D1C14024E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2739483">
                        <a:off x="2427203" y="4556685"/>
                        <a:ext cx="554417" cy="193461"/>
                      </a:xfrm>
                      <a:prstGeom prst="ellipse">
                        <a:avLst/>
                      </a:prstGeom>
                      <a:solidFill>
                        <a:srgbClr val="A1CD44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163" name="Oval 9">
                        <a:extLst>
                          <a:ext uri="{FF2B5EF4-FFF2-40B4-BE49-F238E27FC236}">
                            <a16:creationId xmlns:a16="http://schemas.microsoft.com/office/drawing/2014/main" id="{3EBC0C04-FE8E-634E-88EF-E57B4AD96C4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2986901">
                        <a:off x="2992738" y="4395985"/>
                        <a:ext cx="140120" cy="574104"/>
                      </a:xfrm>
                      <a:prstGeom prst="ellipse">
                        <a:avLst/>
                      </a:prstGeom>
                      <a:solidFill>
                        <a:srgbClr val="A1CD44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nl-NL"/>
                      </a:p>
                    </p:txBody>
                  </p:sp>
                </p:grpSp>
              </p:grpSp>
              <p:sp>
                <p:nvSpPr>
                  <p:cNvPr id="149" name="Oval 7">
                    <a:extLst>
                      <a:ext uri="{FF2B5EF4-FFF2-40B4-BE49-F238E27FC236}">
                        <a16:creationId xmlns:a16="http://schemas.microsoft.com/office/drawing/2014/main" id="{958B675B-F819-E34D-AC6A-D4AF3DA59F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7740843">
                    <a:off x="3226955" y="4348158"/>
                    <a:ext cx="200300" cy="116751"/>
                  </a:xfrm>
                  <a:prstGeom prst="ellipse">
                    <a:avLst/>
                  </a:prstGeom>
                  <a:solidFill>
                    <a:srgbClr val="A1CD44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/>
                  </a:p>
                </p:txBody>
              </p:sp>
              <p:sp>
                <p:nvSpPr>
                  <p:cNvPr id="150" name="Oval 7">
                    <a:extLst>
                      <a:ext uri="{FF2B5EF4-FFF2-40B4-BE49-F238E27FC236}">
                        <a16:creationId xmlns:a16="http://schemas.microsoft.com/office/drawing/2014/main" id="{7F53F176-00A9-C548-8CB3-691C2B5244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7050748">
                    <a:off x="3226626" y="4058782"/>
                    <a:ext cx="200300" cy="116751"/>
                  </a:xfrm>
                  <a:prstGeom prst="ellipse">
                    <a:avLst/>
                  </a:prstGeom>
                  <a:solidFill>
                    <a:srgbClr val="A1CD44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/>
                  </a:p>
                </p:txBody>
              </p:sp>
            </p:grpSp>
            <p:sp>
              <p:nvSpPr>
                <p:cNvPr id="147" name="Rechthoek 146">
                  <a:extLst>
                    <a:ext uri="{FF2B5EF4-FFF2-40B4-BE49-F238E27FC236}">
                      <a16:creationId xmlns:a16="http://schemas.microsoft.com/office/drawing/2014/main" id="{22A7B48E-720D-294D-9280-C3CF620C6ECD}"/>
                    </a:ext>
                  </a:extLst>
                </p:cNvPr>
                <p:cNvSpPr/>
                <p:nvPr/>
              </p:nvSpPr>
              <p:spPr>
                <a:xfrm>
                  <a:off x="3846836" y="3823596"/>
                  <a:ext cx="966931" cy="36933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nl-NL" dirty="0">
                      <a:solidFill>
                        <a:srgbClr val="FF0000"/>
                      </a:solidFill>
                    </a:rPr>
                    <a:t>F</a:t>
                  </a:r>
                  <a:r>
                    <a:rPr lang="nl-NL" baseline="-25000" dirty="0">
                      <a:solidFill>
                        <a:srgbClr val="FF0000"/>
                      </a:solidFill>
                    </a:rPr>
                    <a:t>R</a:t>
                  </a:r>
                  <a:r>
                    <a:rPr lang="nl-NL" dirty="0"/>
                    <a:t> </a:t>
                  </a:r>
                  <a:r>
                    <a:rPr lang="nl-NL" dirty="0">
                      <a:solidFill>
                        <a:srgbClr val="FF0000"/>
                      </a:solidFill>
                    </a:rPr>
                    <a:t>= 0 N </a:t>
                  </a:r>
                  <a:endParaRPr lang="nl-NL" dirty="0"/>
                </a:p>
              </p:txBody>
            </p:sp>
          </p:grp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0ED8176A-DFC4-6242-8BA5-3D4FF32F26E4}"/>
                  </a:ext>
                </a:extLst>
              </p:cNvPr>
              <p:cNvGrpSpPr/>
              <p:nvPr/>
            </p:nvGrpSpPr>
            <p:grpSpPr>
              <a:xfrm>
                <a:off x="-243933" y="4017340"/>
                <a:ext cx="2397254" cy="2230208"/>
                <a:chOff x="989871" y="3982928"/>
                <a:chExt cx="2397254" cy="2230208"/>
              </a:xfrm>
              <a:scene3d>
                <a:camera prst="orthographicFront">
                  <a:rot lat="0" lon="10800000" rev="0"/>
                </a:camera>
                <a:lightRig rig="threePt" dir="t"/>
              </a:scene3d>
            </p:grpSpPr>
            <p:grpSp>
              <p:nvGrpSpPr>
                <p:cNvPr id="129" name="Groep 128">
                  <a:extLst>
                    <a:ext uri="{FF2B5EF4-FFF2-40B4-BE49-F238E27FC236}">
                      <a16:creationId xmlns:a16="http://schemas.microsoft.com/office/drawing/2014/main" id="{35714D93-5315-944B-B261-6F0088F30C45}"/>
                    </a:ext>
                  </a:extLst>
                </p:cNvPr>
                <p:cNvGrpSpPr/>
                <p:nvPr/>
              </p:nvGrpSpPr>
              <p:grpSpPr>
                <a:xfrm>
                  <a:off x="989871" y="3982928"/>
                  <a:ext cx="2397254" cy="2230208"/>
                  <a:chOff x="1004082" y="4011295"/>
                  <a:chExt cx="2397254" cy="2230208"/>
                </a:xfrm>
              </p:grpSpPr>
              <p:sp>
                <p:nvSpPr>
                  <p:cNvPr id="132" name="Oval 9">
                    <a:extLst>
                      <a:ext uri="{FF2B5EF4-FFF2-40B4-BE49-F238E27FC236}">
                        <a16:creationId xmlns:a16="http://schemas.microsoft.com/office/drawing/2014/main" id="{B79E7F48-C758-3442-B3B4-315D5ABFBE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3236222">
                    <a:off x="3044224" y="4066233"/>
                    <a:ext cx="140120" cy="574104"/>
                  </a:xfrm>
                  <a:prstGeom prst="ellipse">
                    <a:avLst/>
                  </a:prstGeom>
                  <a:solidFill>
                    <a:srgbClr val="C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/>
                  </a:p>
                </p:txBody>
              </p:sp>
              <p:grpSp>
                <p:nvGrpSpPr>
                  <p:cNvPr id="133" name="Groep 132">
                    <a:extLst>
                      <a:ext uri="{FF2B5EF4-FFF2-40B4-BE49-F238E27FC236}">
                        <a16:creationId xmlns:a16="http://schemas.microsoft.com/office/drawing/2014/main" id="{B2F5E69C-61C1-E248-8F1F-A90AAB7C57DD}"/>
                      </a:ext>
                    </a:extLst>
                  </p:cNvPr>
                  <p:cNvGrpSpPr/>
                  <p:nvPr/>
                </p:nvGrpSpPr>
                <p:grpSpPr>
                  <a:xfrm>
                    <a:off x="1004082" y="4011295"/>
                    <a:ext cx="2345768" cy="2230208"/>
                    <a:chOff x="1004082" y="4011295"/>
                    <a:chExt cx="2345768" cy="2230208"/>
                  </a:xfrm>
                </p:grpSpPr>
                <p:sp>
                  <p:nvSpPr>
                    <p:cNvPr id="134" name="Oval 8">
                      <a:extLst>
                        <a:ext uri="{FF2B5EF4-FFF2-40B4-BE49-F238E27FC236}">
                          <a16:creationId xmlns:a16="http://schemas.microsoft.com/office/drawing/2014/main" id="{73837FCB-8FBA-E145-9DAE-F5D9E95D07E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57764" y="4387552"/>
                      <a:ext cx="554417" cy="193461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nl-NL"/>
                    </a:p>
                  </p:txBody>
                </p:sp>
                <p:sp>
                  <p:nvSpPr>
                    <p:cNvPr id="135" name="Oval 7">
                      <a:extLst>
                        <a:ext uri="{FF2B5EF4-FFF2-40B4-BE49-F238E27FC236}">
                          <a16:creationId xmlns:a16="http://schemas.microsoft.com/office/drawing/2014/main" id="{11B100AD-3D36-3642-9A2F-A2DBAEA6BD9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7990" y="6150244"/>
                      <a:ext cx="307509" cy="87199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nl-NL" dirty="0"/>
                    </a:p>
                  </p:txBody>
                </p:sp>
                <p:sp>
                  <p:nvSpPr>
                    <p:cNvPr id="136" name="Oval 5">
                      <a:extLst>
                        <a:ext uri="{FF2B5EF4-FFF2-40B4-BE49-F238E27FC236}">
                          <a16:creationId xmlns:a16="http://schemas.microsoft.com/office/drawing/2014/main" id="{6E0E4555-76F7-C54D-A3BF-542A0E48078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141739">
                      <a:off x="2074868" y="5439032"/>
                      <a:ext cx="153755" cy="784330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nl-NL"/>
                    </a:p>
                  </p:txBody>
                </p:sp>
                <p:sp>
                  <p:nvSpPr>
                    <p:cNvPr id="137" name="Oval 6">
                      <a:extLst>
                        <a:ext uri="{FF2B5EF4-FFF2-40B4-BE49-F238E27FC236}">
                          <a16:creationId xmlns:a16="http://schemas.microsoft.com/office/drawing/2014/main" id="{746E4295-B4EC-074E-9E9E-A3403295542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8502584">
                      <a:off x="1939145" y="5100062"/>
                      <a:ext cx="287053" cy="560477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nl-NL"/>
                    </a:p>
                  </p:txBody>
                </p:sp>
                <p:sp>
                  <p:nvSpPr>
                    <p:cNvPr id="138" name="Oval 3">
                      <a:extLst>
                        <a:ext uri="{FF2B5EF4-FFF2-40B4-BE49-F238E27FC236}">
                          <a16:creationId xmlns:a16="http://schemas.microsoft.com/office/drawing/2014/main" id="{6EE0D1AD-AB7A-184B-A818-C84B34C054E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785466">
                      <a:off x="1986894" y="4265108"/>
                      <a:ext cx="438674" cy="1178405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nl-NL" dirty="0"/>
                    </a:p>
                  </p:txBody>
                </p:sp>
                <p:sp>
                  <p:nvSpPr>
                    <p:cNvPr id="139" name="Oval 4">
                      <a:extLst>
                        <a:ext uri="{FF2B5EF4-FFF2-40B4-BE49-F238E27FC236}">
                          <a16:creationId xmlns:a16="http://schemas.microsoft.com/office/drawing/2014/main" id="{C02B9E50-D6FE-264A-AB5C-32E223CA1DA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768031">
                      <a:off x="2466840" y="4011295"/>
                      <a:ext cx="307509" cy="435994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nl-NL"/>
                    </a:p>
                  </p:txBody>
                </p:sp>
                <p:sp>
                  <p:nvSpPr>
                    <p:cNvPr id="140" name="Oval 5">
                      <a:extLst>
                        <a:ext uri="{FF2B5EF4-FFF2-40B4-BE49-F238E27FC236}">
                          <a16:creationId xmlns:a16="http://schemas.microsoft.com/office/drawing/2014/main" id="{B222CC40-78F1-D240-A9EB-733F482F4BA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948418">
                      <a:off x="1319369" y="5530576"/>
                      <a:ext cx="153755" cy="784330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nl-NL"/>
                    </a:p>
                  </p:txBody>
                </p:sp>
                <p:sp>
                  <p:nvSpPr>
                    <p:cNvPr id="141" name="Oval 6">
                      <a:extLst>
                        <a:ext uri="{FF2B5EF4-FFF2-40B4-BE49-F238E27FC236}">
                          <a16:creationId xmlns:a16="http://schemas.microsoft.com/office/drawing/2014/main" id="{7CD87429-8137-644C-90D8-BA3BDD93CEC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081285">
                      <a:off x="1611897" y="5195040"/>
                      <a:ext cx="287053" cy="560477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nl-NL"/>
                    </a:p>
                  </p:txBody>
                </p:sp>
                <p:sp>
                  <p:nvSpPr>
                    <p:cNvPr id="142" name="Oval 7">
                      <a:extLst>
                        <a:ext uri="{FF2B5EF4-FFF2-40B4-BE49-F238E27FC236}">
                          <a16:creationId xmlns:a16="http://schemas.microsoft.com/office/drawing/2014/main" id="{B99EE8C4-5CA8-074E-8700-09AF2B7877F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75195" y="6154304"/>
                      <a:ext cx="307509" cy="87199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nl-NL"/>
                    </a:p>
                  </p:txBody>
                </p:sp>
                <p:sp>
                  <p:nvSpPr>
                    <p:cNvPr id="143" name="Oval 8">
                      <a:extLst>
                        <a:ext uri="{FF2B5EF4-FFF2-40B4-BE49-F238E27FC236}">
                          <a16:creationId xmlns:a16="http://schemas.microsoft.com/office/drawing/2014/main" id="{609A1E36-34F9-7A4C-9825-B65A0DB93FB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739483">
                      <a:off x="2427203" y="4556685"/>
                      <a:ext cx="554417" cy="193461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nl-NL"/>
                    </a:p>
                  </p:txBody>
                </p:sp>
                <p:sp>
                  <p:nvSpPr>
                    <p:cNvPr id="144" name="Oval 9">
                      <a:extLst>
                        <a:ext uri="{FF2B5EF4-FFF2-40B4-BE49-F238E27FC236}">
                          <a16:creationId xmlns:a16="http://schemas.microsoft.com/office/drawing/2014/main" id="{21AEB82D-3008-424C-BF9E-B2248EF8379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986901">
                      <a:off x="2992738" y="4395985"/>
                      <a:ext cx="140120" cy="574104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nl-NL"/>
                    </a:p>
                  </p:txBody>
                </p:sp>
              </p:grpSp>
            </p:grpSp>
            <p:sp>
              <p:nvSpPr>
                <p:cNvPr id="130" name="Oval 7">
                  <a:extLst>
                    <a:ext uri="{FF2B5EF4-FFF2-40B4-BE49-F238E27FC236}">
                      <a16:creationId xmlns:a16="http://schemas.microsoft.com/office/drawing/2014/main" id="{17B9F9AA-4BD2-5A41-94CE-A33E5441C7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7740843">
                  <a:off x="3226955" y="4348158"/>
                  <a:ext cx="200300" cy="116751"/>
                </a:xfrm>
                <a:prstGeom prst="ellipse">
                  <a:avLst/>
                </a:prstGeom>
                <a:solidFill>
                  <a:srgbClr val="FF7D6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131" name="Oval 7">
                  <a:extLst>
                    <a:ext uri="{FF2B5EF4-FFF2-40B4-BE49-F238E27FC236}">
                      <a16:creationId xmlns:a16="http://schemas.microsoft.com/office/drawing/2014/main" id="{48F70654-9EBB-704A-BACC-B8764F90AF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7050748">
                  <a:off x="3226626" y="4058782"/>
                  <a:ext cx="200300" cy="116751"/>
                </a:xfrm>
                <a:prstGeom prst="ellipse">
                  <a:avLst/>
                </a:prstGeom>
                <a:solidFill>
                  <a:srgbClr val="FF7D6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</p:grpSp>
        </p:grpSp>
        <p:sp>
          <p:nvSpPr>
            <p:cNvPr id="126" name="Ovaal 125">
              <a:extLst>
                <a:ext uri="{FF2B5EF4-FFF2-40B4-BE49-F238E27FC236}">
                  <a16:creationId xmlns:a16="http://schemas.microsoft.com/office/drawing/2014/main" id="{D333BD5E-F218-9748-9E50-E07CC4C5F997}"/>
                </a:ext>
              </a:extLst>
            </p:cNvPr>
            <p:cNvSpPr/>
            <p:nvPr/>
          </p:nvSpPr>
          <p:spPr>
            <a:xfrm>
              <a:off x="5147285" y="2515633"/>
              <a:ext cx="90834" cy="10462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64" name="Tekstvak 163">
            <a:extLst>
              <a:ext uri="{FF2B5EF4-FFF2-40B4-BE49-F238E27FC236}">
                <a16:creationId xmlns:a16="http://schemas.microsoft.com/office/drawing/2014/main" id="{9F7C3483-4445-F548-BDED-7D61D5C556F8}"/>
              </a:ext>
            </a:extLst>
          </p:cNvPr>
          <p:cNvSpPr txBox="1"/>
          <p:nvPr/>
        </p:nvSpPr>
        <p:spPr>
          <a:xfrm>
            <a:off x="6828144" y="5128844"/>
            <a:ext cx="5605156" cy="646331"/>
          </a:xfrm>
          <a:prstGeom prst="rect">
            <a:avLst/>
          </a:prstGeom>
          <a:solidFill>
            <a:srgbClr val="FF7D6F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Uiteraard stopt de persoon met een tegenwerkende</a:t>
            </a:r>
          </a:p>
          <a:p>
            <a:pPr algn="ctr"/>
            <a:r>
              <a:rPr lang="nl-NL" b="1" dirty="0">
                <a:solidFill>
                  <a:schemeClr val="bg1"/>
                </a:solidFill>
              </a:rPr>
              <a:t>kracht uit te oefenen als de kist stil staat</a:t>
            </a:r>
          </a:p>
        </p:txBody>
      </p:sp>
    </p:spTree>
    <p:extLst>
      <p:ext uri="{BB962C8B-B14F-4D97-AF65-F5344CB8AC3E}">
        <p14:creationId xmlns:p14="http://schemas.microsoft.com/office/powerpoint/2010/main" val="391477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23 0.00463 L 0.7151 -0.00324 L 0.7151 -0.00301 " pathEditMode="relative" rAng="0" ptsTypes="AAA">
                                      <p:cBhvr>
                                        <p:cTn id="52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67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1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1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  <p:bldP spid="110" grpId="0" animBg="1"/>
      <p:bldP spid="111" grpId="0" animBg="1"/>
      <p:bldP spid="113" grpId="0"/>
      <p:bldP spid="114" grpId="0"/>
      <p:bldP spid="115" grpId="0"/>
      <p:bldP spid="116" grpId="0"/>
      <p:bldP spid="117" grpId="0"/>
      <p:bldP spid="119" grpId="0"/>
      <p:bldP spid="120" grpId="0" animBg="1"/>
      <p:bldP spid="121" grpId="0"/>
      <p:bldP spid="1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hoek 34">
            <a:extLst>
              <a:ext uri="{FF2B5EF4-FFF2-40B4-BE49-F238E27FC236}">
                <a16:creationId xmlns:a16="http://schemas.microsoft.com/office/drawing/2014/main" id="{FD81723A-31DE-054C-94EC-E8A846C52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0"/>
            <a:ext cx="2895600" cy="446088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chemeClr val="lt1"/>
              </a:solidFill>
            </a:endParaRP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4A5F073F-8370-0449-A820-16FD23A00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8288" y="3436938"/>
            <a:ext cx="9129712" cy="2368550"/>
          </a:xfrm>
          <a:prstGeom prst="rect">
            <a:avLst/>
          </a:prstGeom>
          <a:solidFill>
            <a:srgbClr val="EBF1DE"/>
          </a:solidFill>
          <a:ln w="9525">
            <a:solidFill>
              <a:srgbClr val="D5E6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chemeClr val="lt1"/>
              </a:solidFill>
            </a:endParaRP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FB715321-10F0-FB47-850B-A6D7A57D1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743201"/>
            <a:ext cx="5846763" cy="500063"/>
          </a:xfrm>
          <a:prstGeom prst="rect">
            <a:avLst/>
          </a:prstGeom>
          <a:solidFill>
            <a:srgbClr val="CCFFCC"/>
          </a:solidFill>
          <a:ln w="9525">
            <a:solidFill>
              <a:srgbClr val="D5E6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chemeClr val="lt1"/>
              </a:solidFill>
            </a:endParaRP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974E33EE-2941-B941-AFFC-1A3B34B8F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087563"/>
            <a:ext cx="5846763" cy="539750"/>
          </a:xfrm>
          <a:prstGeom prst="rect">
            <a:avLst/>
          </a:prstGeom>
          <a:solidFill>
            <a:srgbClr val="D5E6FF"/>
          </a:solidFill>
          <a:ln w="9525">
            <a:solidFill>
              <a:srgbClr val="D5E6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chemeClr val="lt1"/>
              </a:solidFill>
            </a:endParaRP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4CE1A180-2C44-8344-A9C5-0AABD0018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43025"/>
            <a:ext cx="5846763" cy="546100"/>
          </a:xfrm>
          <a:prstGeom prst="rect">
            <a:avLst/>
          </a:prstGeom>
          <a:solidFill>
            <a:srgbClr val="F2F2F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chemeClr val="lt1"/>
              </a:solidFill>
            </a:endParaRP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85A6E45B-40F7-8741-874F-AA313A863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82614"/>
            <a:ext cx="9144000" cy="560387"/>
          </a:xfrm>
          <a:prstGeom prst="rect">
            <a:avLst/>
          </a:prstGeom>
          <a:solidFill>
            <a:srgbClr val="FDEADA"/>
          </a:solidFill>
          <a:ln w="9525">
            <a:solidFill>
              <a:srgbClr val="D5E6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chemeClr val="lt1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C2CE3A0-28E7-6E4B-B572-28E02F498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4810" y="11112"/>
            <a:ext cx="2128837" cy="4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nl-NL" sz="2300" b="1" dirty="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rPr>
              <a:t>Zwaartekracht</a:t>
            </a:r>
          </a:p>
        </p:txBody>
      </p:sp>
      <p:sp>
        <p:nvSpPr>
          <p:cNvPr id="5" name="Tekstvak 23">
            <a:extLst>
              <a:ext uri="{FF2B5EF4-FFF2-40B4-BE49-F238E27FC236}">
                <a16:creationId xmlns:a16="http://schemas.microsoft.com/office/drawing/2014/main" id="{BEE64375-8F64-354D-A3D7-48D2E0F6C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669925"/>
            <a:ext cx="982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 b="1" u="sng">
                <a:latin typeface="Calibri" panose="020F0502020204030204" pitchFamily="34" charset="0"/>
              </a:rPr>
              <a:t>definitie</a:t>
            </a:r>
          </a:p>
        </p:txBody>
      </p:sp>
      <p:sp>
        <p:nvSpPr>
          <p:cNvPr id="6" name="Rectangle 88">
            <a:extLst>
              <a:ext uri="{FF2B5EF4-FFF2-40B4-BE49-F238E27FC236}">
                <a16:creationId xmlns:a16="http://schemas.microsoft.com/office/drawing/2014/main" id="{5C3EDF11-02C8-9746-809F-99CF2D79B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150" y="655639"/>
            <a:ext cx="6781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900"/>
              <a:t>Dit is de kracht waarmee een planeet aan een voorwerp trekt</a:t>
            </a:r>
          </a:p>
        </p:txBody>
      </p:sp>
      <p:sp>
        <p:nvSpPr>
          <p:cNvPr id="7" name="Tekstvak 24">
            <a:extLst>
              <a:ext uri="{FF2B5EF4-FFF2-40B4-BE49-F238E27FC236}">
                <a16:creationId xmlns:a16="http://schemas.microsoft.com/office/drawing/2014/main" id="{74B4B114-71FA-984B-82ED-CE430D57E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9" y="1431925"/>
            <a:ext cx="998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 b="1" u="sng">
                <a:latin typeface="Calibri" panose="020F0502020204030204" pitchFamily="34" charset="0"/>
              </a:rPr>
              <a:t>symbool</a:t>
            </a:r>
          </a:p>
        </p:txBody>
      </p:sp>
      <p:sp>
        <p:nvSpPr>
          <p:cNvPr id="8" name="Rectangle 33">
            <a:extLst>
              <a:ext uri="{FF2B5EF4-FFF2-40B4-BE49-F238E27FC236}">
                <a16:creationId xmlns:a16="http://schemas.microsoft.com/office/drawing/2014/main" id="{88F03256-E9B9-5240-BF80-20E5178DB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150" y="1431925"/>
            <a:ext cx="4203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/>
              <a:t>F</a:t>
            </a:r>
            <a:r>
              <a:rPr lang="nl-NL" altLang="nl-NL" sz="1800" baseline="-25000"/>
              <a:t>Z</a:t>
            </a:r>
            <a:endParaRPr lang="nl-NL" altLang="nl-NL" sz="1800"/>
          </a:p>
        </p:txBody>
      </p:sp>
      <p:sp>
        <p:nvSpPr>
          <p:cNvPr id="9" name="Rectangle 39">
            <a:extLst>
              <a:ext uri="{FF2B5EF4-FFF2-40B4-BE49-F238E27FC236}">
                <a16:creationId xmlns:a16="http://schemas.microsoft.com/office/drawing/2014/main" id="{98A5C757-555C-FF43-ABBD-757137362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550" y="1431925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/>
              <a:t>ook vaak  F</a:t>
            </a:r>
            <a:r>
              <a:rPr lang="nl-NL" altLang="nl-NL" sz="1800" baseline="-25000"/>
              <a:t>g  </a:t>
            </a:r>
            <a:r>
              <a:rPr lang="nl-NL" altLang="nl-NL" sz="1800"/>
              <a:t>(g staat voor gravitation)</a:t>
            </a:r>
          </a:p>
        </p:txBody>
      </p:sp>
      <p:sp>
        <p:nvSpPr>
          <p:cNvPr id="10" name="Tekstvak 27">
            <a:extLst>
              <a:ext uri="{FF2B5EF4-FFF2-40B4-BE49-F238E27FC236}">
                <a16:creationId xmlns:a16="http://schemas.microsoft.com/office/drawing/2014/main" id="{ED0877F6-602D-6042-8023-EADAA73E5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9" y="2170113"/>
            <a:ext cx="1920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 b="1" u="sng">
                <a:latin typeface="Calibri" panose="020F0502020204030204" pitchFamily="34" charset="0"/>
              </a:rPr>
              <a:t>standaardeenheid</a:t>
            </a:r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C5D52B49-9FE5-3846-8F9F-044498367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2170113"/>
            <a:ext cx="13516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nl-NL" altLang="nl-NL" sz="1800"/>
              <a:t>Newton (N)</a:t>
            </a:r>
          </a:p>
        </p:txBody>
      </p:sp>
      <p:sp>
        <p:nvSpPr>
          <p:cNvPr id="12" name="Tekstvak 29">
            <a:extLst>
              <a:ext uri="{FF2B5EF4-FFF2-40B4-BE49-F238E27FC236}">
                <a16:creationId xmlns:a16="http://schemas.microsoft.com/office/drawing/2014/main" id="{76EB99C0-423B-C546-A2AF-639FAA1D2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2786064"/>
            <a:ext cx="1744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 b="1" u="sng">
                <a:latin typeface="Calibri" panose="020F0502020204030204" pitchFamily="34" charset="0"/>
              </a:rPr>
              <a:t>meetinstrument</a:t>
            </a:r>
          </a:p>
        </p:txBody>
      </p:sp>
      <p:sp>
        <p:nvSpPr>
          <p:cNvPr id="13" name="Rectangle 37">
            <a:extLst>
              <a:ext uri="{FF2B5EF4-FFF2-40B4-BE49-F238E27FC236}">
                <a16:creationId xmlns:a16="http://schemas.microsoft.com/office/drawing/2014/main" id="{BAE05322-E37E-6645-A6B9-1846107A2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976" y="2786063"/>
            <a:ext cx="1300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/>
              <a:t>Veerunster</a:t>
            </a:r>
          </a:p>
        </p:txBody>
      </p:sp>
      <p:pic>
        <p:nvPicPr>
          <p:cNvPr id="14" name="Picture 93">
            <a:extLst>
              <a:ext uri="{FF2B5EF4-FFF2-40B4-BE49-F238E27FC236}">
                <a16:creationId xmlns:a16="http://schemas.microsoft.com/office/drawing/2014/main" id="{CD5629DD-B93E-F34E-A6C5-B737AC449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219200"/>
            <a:ext cx="21082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81DD40D4-5A93-AC46-80AC-4D003D5D34C3}"/>
              </a:ext>
            </a:extLst>
          </p:cNvPr>
          <p:cNvSpPr txBox="1"/>
          <p:nvPr/>
        </p:nvSpPr>
        <p:spPr>
          <a:xfrm>
            <a:off x="1625601" y="3581400"/>
            <a:ext cx="9445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 u="sng" dirty="0">
                <a:ea typeface="ＭＳ Ｐゴシック" charset="-128"/>
                <a:cs typeface="ＭＳ Ｐゴシック" charset="-128"/>
              </a:rPr>
              <a:t>formule</a:t>
            </a:r>
          </a:p>
        </p:txBody>
      </p:sp>
      <p:sp>
        <p:nvSpPr>
          <p:cNvPr id="16" name="Rectangle 44">
            <a:extLst>
              <a:ext uri="{FF2B5EF4-FFF2-40B4-BE49-F238E27FC236}">
                <a16:creationId xmlns:a16="http://schemas.microsoft.com/office/drawing/2014/main" id="{76576A9F-8E6B-A142-B92A-501471CD4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1" y="3581400"/>
            <a:ext cx="1247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/>
              <a:t>F</a:t>
            </a:r>
            <a:r>
              <a:rPr lang="nl-NL" altLang="nl-NL" sz="1800" baseline="-25000"/>
              <a:t>Z</a:t>
            </a:r>
            <a:r>
              <a:rPr lang="nl-NL" altLang="nl-NL" sz="1800"/>
              <a:t> = </a:t>
            </a:r>
            <a:r>
              <a:rPr lang="nl-NL" altLang="nl-NL" sz="1800">
                <a:solidFill>
                  <a:srgbClr val="008000"/>
                </a:solidFill>
              </a:rPr>
              <a:t>m </a:t>
            </a:r>
            <a:r>
              <a:rPr lang="nl-NL" altLang="nl-NL" sz="1800"/>
              <a:t>x </a:t>
            </a:r>
            <a:r>
              <a:rPr lang="nl-NL" altLang="nl-NL" sz="1800">
                <a:solidFill>
                  <a:schemeClr val="accent2"/>
                </a:solidFill>
              </a:rPr>
              <a:t>g</a:t>
            </a:r>
            <a:endParaRPr lang="nl-NL" altLang="nl-NL" sz="1800"/>
          </a:p>
        </p:txBody>
      </p:sp>
      <p:sp>
        <p:nvSpPr>
          <p:cNvPr id="18" name="Rectangle 47">
            <a:extLst>
              <a:ext uri="{FF2B5EF4-FFF2-40B4-BE49-F238E27FC236}">
                <a16:creationId xmlns:a16="http://schemas.microsoft.com/office/drawing/2014/main" id="{99E3FF9F-AB4A-3A4D-9E7C-E6E7F8B0C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6538" y="4789488"/>
            <a:ext cx="2038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>
                <a:solidFill>
                  <a:schemeClr val="accent2"/>
                </a:solidFill>
              </a:rPr>
              <a:t>g</a:t>
            </a:r>
            <a:r>
              <a:rPr lang="nl-NL" altLang="nl-NL" sz="1800" baseline="-25000"/>
              <a:t>mars  </a:t>
            </a:r>
            <a:r>
              <a:rPr lang="nl-NL" altLang="nl-NL" sz="1800"/>
              <a:t>=   3,73 </a:t>
            </a:r>
            <a:r>
              <a:rPr lang="nl-NL" altLang="nl-NL" sz="1800">
                <a:solidFill>
                  <a:srgbClr val="FF1509"/>
                </a:solidFill>
              </a:rPr>
              <a:t>m/s</a:t>
            </a:r>
            <a:r>
              <a:rPr lang="nl-NL" altLang="nl-NL" sz="1800" baseline="30000">
                <a:solidFill>
                  <a:srgbClr val="FF1509"/>
                </a:solidFill>
              </a:rPr>
              <a:t>2</a:t>
            </a:r>
            <a:endParaRPr lang="nl-NL" altLang="nl-NL" sz="1800">
              <a:solidFill>
                <a:srgbClr val="FF1509"/>
              </a:solidFill>
            </a:endParaRPr>
          </a:p>
        </p:txBody>
      </p:sp>
      <p:sp>
        <p:nvSpPr>
          <p:cNvPr id="19" name="Rectangle 82">
            <a:extLst>
              <a:ext uri="{FF2B5EF4-FFF2-40B4-BE49-F238E27FC236}">
                <a16:creationId xmlns:a16="http://schemas.microsoft.com/office/drawing/2014/main" id="{DBC27A40-401F-324E-A400-EDD94CA82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151" y="4381500"/>
            <a:ext cx="2081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>
                <a:solidFill>
                  <a:schemeClr val="accent2"/>
                </a:solidFill>
              </a:rPr>
              <a:t>g</a:t>
            </a:r>
            <a:r>
              <a:rPr lang="nl-NL" altLang="nl-NL" sz="1800" baseline="-25000"/>
              <a:t>maan  </a:t>
            </a:r>
            <a:r>
              <a:rPr lang="nl-NL" altLang="nl-NL" sz="1800"/>
              <a:t>=   1,62 </a:t>
            </a:r>
            <a:r>
              <a:rPr lang="nl-NL" altLang="nl-NL" sz="1800">
                <a:solidFill>
                  <a:srgbClr val="FF1509"/>
                </a:solidFill>
              </a:rPr>
              <a:t>m/s</a:t>
            </a:r>
            <a:r>
              <a:rPr lang="nl-NL" altLang="nl-NL" sz="1800" baseline="30000">
                <a:solidFill>
                  <a:srgbClr val="FF1509"/>
                </a:solidFill>
              </a:rPr>
              <a:t>2</a:t>
            </a:r>
            <a:endParaRPr lang="nl-NL" altLang="nl-NL" sz="1800">
              <a:solidFill>
                <a:srgbClr val="FF1509"/>
              </a:solidFill>
            </a:endParaRPr>
          </a:p>
        </p:txBody>
      </p:sp>
      <p:sp>
        <p:nvSpPr>
          <p:cNvPr id="20" name="Rectangle 84">
            <a:extLst>
              <a:ext uri="{FF2B5EF4-FFF2-40B4-BE49-F238E27FC236}">
                <a16:creationId xmlns:a16="http://schemas.microsoft.com/office/drawing/2014/main" id="{CCFFE714-48C1-104D-8AAC-66983FFAE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6214" y="3951288"/>
            <a:ext cx="2090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>
                <a:solidFill>
                  <a:schemeClr val="accent2"/>
                </a:solidFill>
              </a:rPr>
              <a:t>g</a:t>
            </a:r>
            <a:r>
              <a:rPr lang="nl-NL" altLang="nl-NL" sz="1800" baseline="-25000"/>
              <a:t>aarde  </a:t>
            </a:r>
            <a:r>
              <a:rPr lang="nl-NL" altLang="nl-NL" sz="1800"/>
              <a:t>=   9,81 </a:t>
            </a:r>
            <a:r>
              <a:rPr lang="nl-NL" altLang="nl-NL" sz="1800">
                <a:solidFill>
                  <a:srgbClr val="FF1509"/>
                </a:solidFill>
              </a:rPr>
              <a:t>m/s</a:t>
            </a:r>
            <a:r>
              <a:rPr lang="nl-NL" altLang="nl-NL" sz="1800" baseline="30000">
                <a:solidFill>
                  <a:srgbClr val="FF1509"/>
                </a:solidFill>
              </a:rPr>
              <a:t>2</a:t>
            </a:r>
            <a:endParaRPr lang="nl-NL" altLang="nl-NL" sz="1800">
              <a:solidFill>
                <a:srgbClr val="FF1509"/>
              </a:solidFill>
            </a:endParaRPr>
          </a:p>
        </p:txBody>
      </p:sp>
      <p:sp>
        <p:nvSpPr>
          <p:cNvPr id="21" name="Rectangle 85">
            <a:extLst>
              <a:ext uri="{FF2B5EF4-FFF2-40B4-BE49-F238E27FC236}">
                <a16:creationId xmlns:a16="http://schemas.microsoft.com/office/drawing/2014/main" id="{1E39E6A2-1FCF-784D-BD9C-CC587870D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564" y="5246688"/>
            <a:ext cx="2073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>
                <a:solidFill>
                  <a:schemeClr val="accent2"/>
                </a:solidFill>
              </a:rPr>
              <a:t>g</a:t>
            </a:r>
            <a:r>
              <a:rPr lang="nl-NL" altLang="nl-NL" sz="1800" baseline="-25000"/>
              <a:t>jupiter </a:t>
            </a:r>
            <a:r>
              <a:rPr lang="nl-NL" altLang="nl-NL" sz="1800"/>
              <a:t>= 25,51 </a:t>
            </a:r>
            <a:r>
              <a:rPr lang="nl-NL" altLang="nl-NL" sz="1800">
                <a:solidFill>
                  <a:srgbClr val="FF1509"/>
                </a:solidFill>
              </a:rPr>
              <a:t>m/s</a:t>
            </a:r>
            <a:r>
              <a:rPr lang="nl-NL" altLang="nl-NL" sz="1800" baseline="30000">
                <a:solidFill>
                  <a:srgbClr val="FF1509"/>
                </a:solidFill>
              </a:rPr>
              <a:t>2</a:t>
            </a:r>
            <a:endParaRPr lang="nl-NL" altLang="nl-NL" sz="1800">
              <a:solidFill>
                <a:srgbClr val="FF1509"/>
              </a:solidFill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CB08342F-6B6C-AE43-A50A-D456DDC26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564" y="3559175"/>
            <a:ext cx="2840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/>
              <a:t>zwaartekrachtsversnelling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C3CEDD1-232E-3F46-9D69-80C7CF144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6426" y="3559175"/>
            <a:ext cx="512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>
                <a:solidFill>
                  <a:schemeClr val="accent2"/>
                </a:solidFill>
              </a:rPr>
              <a:t>g =</a:t>
            </a:r>
            <a:endParaRPr lang="nl-NL" altLang="nl-NL" sz="1800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E58B6A8A-2C37-5345-8085-DE6106CF0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739" y="3581400"/>
            <a:ext cx="574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>
                <a:solidFill>
                  <a:srgbClr val="008000"/>
                </a:solidFill>
              </a:rPr>
              <a:t>m =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E3902160-4A7C-1847-A671-08B7E73D7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839" y="3581400"/>
            <a:ext cx="865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/>
              <a:t>massa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FA6C1211-6D44-BD47-8FE0-C7A6D7E43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838" y="4011614"/>
            <a:ext cx="698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/>
              <a:t>in </a:t>
            </a:r>
            <a:r>
              <a:rPr lang="nl-NL" altLang="nl-NL" sz="1800" b="1">
                <a:solidFill>
                  <a:srgbClr val="FF1509"/>
                </a:solidFill>
              </a:rPr>
              <a:t>kg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64FFB5A-E210-4649-BB33-7D56625A3D98}"/>
              </a:ext>
            </a:extLst>
          </p:cNvPr>
          <p:cNvSpPr txBox="1"/>
          <p:nvPr/>
        </p:nvSpPr>
        <p:spPr>
          <a:xfrm>
            <a:off x="10544536" y="6275386"/>
            <a:ext cx="1487908" cy="369332"/>
          </a:xfrm>
          <a:prstGeom prst="rect">
            <a:avLst/>
          </a:prstGeom>
          <a:solidFill>
            <a:srgbClr val="FF7D6F"/>
          </a:solidFill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HOOFDMENU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60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4" grpId="0" animBg="1"/>
      <p:bldP spid="33" grpId="0" animBg="1"/>
      <p:bldP spid="32" grpId="0" animBg="1"/>
      <p:bldP spid="31" grpId="0" animBg="1"/>
      <p:bldP spid="30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8" grpId="0"/>
      <p:bldP spid="19" grpId="0"/>
      <p:bldP spid="20" grpId="0"/>
      <p:bldP spid="21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hoek 36">
            <a:extLst>
              <a:ext uri="{FF2B5EF4-FFF2-40B4-BE49-F238E27FC236}">
                <a16:creationId xmlns:a16="http://schemas.microsoft.com/office/drawing/2014/main" id="{6160D487-4C93-6F44-A515-50A5ECED0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2976" y="0"/>
            <a:ext cx="2105025" cy="446088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chemeClr val="lt1"/>
              </a:solidFill>
            </a:endParaRP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58F516C0-938C-E345-ABDB-DBF165FD2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901825"/>
            <a:ext cx="9144000" cy="781050"/>
          </a:xfrm>
          <a:prstGeom prst="rect">
            <a:avLst/>
          </a:prstGeom>
          <a:solidFill>
            <a:srgbClr val="FDEADA"/>
          </a:solidFill>
          <a:ln w="9525">
            <a:solidFill>
              <a:srgbClr val="D5E6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chemeClr val="lt1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BBD2061-2D28-4241-BB9D-F9E5C9946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52401"/>
            <a:ext cx="54938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/>
              <a:t>Het </a:t>
            </a:r>
            <a:r>
              <a:rPr lang="nl-NL" altLang="nl-NL" sz="1800" i="1">
                <a:solidFill>
                  <a:srgbClr val="FF0000"/>
                </a:solidFill>
              </a:rPr>
              <a:t>gewicht</a:t>
            </a:r>
            <a:r>
              <a:rPr lang="nl-NL" altLang="nl-NL" sz="1800"/>
              <a:t> van een voorwerp is in de natuurkunde </a:t>
            </a:r>
          </a:p>
          <a:p>
            <a:pPr eaLnBrk="1" hangingPunct="1"/>
            <a:r>
              <a:rPr lang="nl-NL" altLang="nl-NL" sz="1800" b="1" u="sng"/>
              <a:t>niet</a:t>
            </a:r>
            <a:r>
              <a:rPr lang="nl-NL" altLang="nl-NL" sz="1800"/>
              <a:t> hetzelfde als de </a:t>
            </a:r>
            <a:r>
              <a:rPr lang="nl-NL" altLang="nl-NL" sz="1800" i="1">
                <a:solidFill>
                  <a:srgbClr val="FF0000"/>
                </a:solidFill>
              </a:rPr>
              <a:t>massa</a:t>
            </a:r>
            <a:r>
              <a:rPr lang="nl-NL" altLang="nl-NL" sz="1800"/>
              <a:t> van een voorwerp.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AE66D43-AEF1-D446-984B-CDA9A9AA4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282700"/>
            <a:ext cx="580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/>
              <a:t>Het gewicht van een blokje = 5 kg, is absoluut verkeerd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7737A23-E792-2C4B-A6C1-318836219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909639"/>
            <a:ext cx="6934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/>
              <a:t>Een voorwerp kan wel gewichteloos worden, maar niet massaloos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F9147A4-217E-364D-B737-D1B9A18DD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614" y="1982789"/>
            <a:ext cx="1982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/>
              <a:t>Definitie gewicht: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AE84D43-97CF-154C-A082-7C2F18A37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588" y="1965326"/>
            <a:ext cx="5180012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/>
              <a:t>De </a:t>
            </a:r>
            <a:r>
              <a:rPr lang="nl-NL" altLang="nl-NL" sz="1800" b="1">
                <a:solidFill>
                  <a:srgbClr val="FF0000"/>
                </a:solidFill>
              </a:rPr>
              <a:t>kracht</a:t>
            </a:r>
            <a:r>
              <a:rPr lang="nl-NL" altLang="nl-NL" sz="1800"/>
              <a:t> die het voorwerp uitoefent op het vlak</a:t>
            </a:r>
          </a:p>
          <a:p>
            <a:pPr eaLnBrk="1" hangingPunct="1"/>
            <a:r>
              <a:rPr lang="nl-NL" altLang="nl-NL" sz="1800"/>
              <a:t>waar het op rust of waar het aan hangt.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2D3D961-117D-4B47-B980-927344B8A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054350"/>
            <a:ext cx="4625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 dirty="0"/>
              <a:t>In veel gevallen in rust (in verticale richting) op een vlak geldt: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AE8738D-991B-E74D-9E1A-2FCF97877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689" y="5735638"/>
            <a:ext cx="1214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/>
              <a:t>Gewicht = 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A6AD375-A59B-9042-9CA2-DD54CC54B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26" y="5735638"/>
            <a:ext cx="21002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/>
              <a:t>Zwaartekracht (F</a:t>
            </a:r>
            <a:r>
              <a:rPr lang="nl-NL" altLang="nl-NL" sz="1800" baseline="-25000"/>
              <a:t>Z</a:t>
            </a:r>
            <a:r>
              <a:rPr lang="nl-NL" altLang="nl-NL" sz="1800"/>
              <a:t>)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BA77A54-8A08-A64B-96BC-BDF1EF8BA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688" y="6197601"/>
            <a:ext cx="4057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/>
              <a:t>Dus het gewicht van het blokje = 50 N (g = 10 m/s</a:t>
            </a:r>
            <a:r>
              <a:rPr lang="nl-NL" altLang="nl-NL" sz="1800" baseline="30000"/>
              <a:t>2</a:t>
            </a:r>
            <a:r>
              <a:rPr lang="nl-NL" altLang="nl-NL" sz="1800"/>
              <a:t> genomen)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75EE777B-CB98-1940-B08C-E55C1B1AC5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09850" y="1477962"/>
            <a:ext cx="5461000" cy="1588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eperen 21">
            <a:extLst>
              <a:ext uri="{FF2B5EF4-FFF2-40B4-BE49-F238E27FC236}">
                <a16:creationId xmlns:a16="http://schemas.microsoft.com/office/drawing/2014/main" id="{D404661C-664E-3347-9B78-37F0661DEA87}"/>
              </a:ext>
            </a:extLst>
          </p:cNvPr>
          <p:cNvGrpSpPr>
            <a:grpSpLocks/>
          </p:cNvGrpSpPr>
          <p:nvPr/>
        </p:nvGrpSpPr>
        <p:grpSpPr bwMode="auto">
          <a:xfrm>
            <a:off x="2171701" y="4432300"/>
            <a:ext cx="3395663" cy="323850"/>
            <a:chOff x="647936" y="4431622"/>
            <a:chExt cx="3395186" cy="323949"/>
          </a:xfrm>
        </p:grpSpPr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13EEAB2D-7BD6-8448-A2CA-87BC20C9C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936" y="4444326"/>
              <a:ext cx="3395186" cy="311245"/>
            </a:xfrm>
            <a:prstGeom prst="rect">
              <a:avLst/>
            </a:prstGeom>
            <a:gradFill rotWithShape="1">
              <a:gsLst>
                <a:gs pos="0">
                  <a:srgbClr val="7F7F7F"/>
                </a:gs>
                <a:gs pos="71001">
                  <a:srgbClr val="FFFFFF"/>
                </a:gs>
                <a:gs pos="100000">
                  <a:srgbClr val="FFFFFF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nl-NL" dirty="0">
                <a:solidFill>
                  <a:schemeClr val="lt1"/>
                </a:solidFill>
              </a:endParaRPr>
            </a:p>
          </p:txBody>
        </p: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DBB71635-8D44-4D46-BF00-8D8C224187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47936" y="4431622"/>
              <a:ext cx="3395186" cy="127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Rechthoek 22">
            <a:extLst>
              <a:ext uri="{FF2B5EF4-FFF2-40B4-BE49-F238E27FC236}">
                <a16:creationId xmlns:a16="http://schemas.microsoft.com/office/drawing/2014/main" id="{8D0CBD3F-B2E5-F445-B35F-C687F5818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25" y="3900488"/>
            <a:ext cx="698500" cy="53181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nl-NL" dirty="0">
              <a:solidFill>
                <a:schemeClr val="lt1"/>
              </a:solidFill>
            </a:endParaRPr>
          </a:p>
        </p:txBody>
      </p: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1AA21189-EB8C-754C-A77A-E6C2A856315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818607" y="4861720"/>
            <a:ext cx="1377950" cy="15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kstvak 25">
            <a:extLst>
              <a:ext uri="{FF2B5EF4-FFF2-40B4-BE49-F238E27FC236}">
                <a16:creationId xmlns:a16="http://schemas.microsoft.com/office/drawing/2014/main" id="{C5A6F25E-1C72-2445-AFC2-10A8D6CD1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26" y="3054350"/>
            <a:ext cx="2532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/>
              <a:t>Dit geldt echter niet bij: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15498410-86B2-F941-950A-AB1817FB1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388" y="3714750"/>
            <a:ext cx="2349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/>
              <a:t>Vallende voorwerpen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56708733-4AF2-214E-8CBA-3CBE71081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388" y="4171950"/>
            <a:ext cx="3776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/>
              <a:t>Voorwerpen die omhoog of omlaag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9A37CFA7-2C29-AE4F-9658-C219DEEE6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4413" y="4570413"/>
            <a:ext cx="1276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/>
              <a:t>Versnellen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7CB0F2EE-D500-AA4F-A3D5-88A924A32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4413" y="4938714"/>
            <a:ext cx="1198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/>
              <a:t>Vertragen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52090B3D-1164-BC4C-A66A-F156970B1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5051" y="5365750"/>
            <a:ext cx="1541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/>
              <a:t>b.v. In een lift</a:t>
            </a:r>
          </a:p>
        </p:txBody>
      </p:sp>
      <p:sp>
        <p:nvSpPr>
          <p:cNvPr id="32" name="Tekstvak 19">
            <a:extLst>
              <a:ext uri="{FF2B5EF4-FFF2-40B4-BE49-F238E27FC236}">
                <a16:creationId xmlns:a16="http://schemas.microsoft.com/office/drawing/2014/main" id="{7EF3266F-7E04-F243-A42E-7E3F3585E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4" y="4541839"/>
            <a:ext cx="255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 b="1">
                <a:latin typeface="Calibri" panose="020F0502020204030204" pitchFamily="34" charset="0"/>
              </a:rPr>
              <a:t>-</a:t>
            </a:r>
          </a:p>
        </p:txBody>
      </p:sp>
      <p:sp>
        <p:nvSpPr>
          <p:cNvPr id="33" name="Tekstvak 20">
            <a:extLst>
              <a:ext uri="{FF2B5EF4-FFF2-40B4-BE49-F238E27FC236}">
                <a16:creationId xmlns:a16="http://schemas.microsoft.com/office/drawing/2014/main" id="{20AA1B77-C613-594C-8070-2D698CB9D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4" y="4957763"/>
            <a:ext cx="255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 b="1">
                <a:latin typeface="Calibri" panose="020F0502020204030204" pitchFamily="34" charset="0"/>
              </a:rPr>
              <a:t>-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B7782F02-4CBB-9C4E-87B9-51407EEE7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75" y="5326064"/>
            <a:ext cx="41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>
                <a:solidFill>
                  <a:srgbClr val="FF1509"/>
                </a:solidFill>
              </a:rPr>
              <a:t>F</a:t>
            </a:r>
            <a:r>
              <a:rPr lang="nl-NL" altLang="nl-NL" sz="1800" baseline="-25000">
                <a:solidFill>
                  <a:srgbClr val="FF1509"/>
                </a:solidFill>
              </a:rPr>
              <a:t>Z</a:t>
            </a:r>
            <a:endParaRPr lang="nl-NL" altLang="nl-NL" sz="1800">
              <a:solidFill>
                <a:srgbClr val="FF1509"/>
              </a:solidFill>
            </a:endParaRP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463FE1EB-AAFA-B44F-AA38-3BC093E471FF}"/>
              </a:ext>
            </a:extLst>
          </p:cNvPr>
          <p:cNvSpPr/>
          <p:nvPr/>
        </p:nvSpPr>
        <p:spPr>
          <a:xfrm>
            <a:off x="8993189" y="-9694"/>
            <a:ext cx="1201738" cy="477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2500" b="1" dirty="0">
                <a:solidFill>
                  <a:srgbClr val="FFFFFF"/>
                </a:solidFill>
                <a:latin typeface="+mj-lt"/>
                <a:ea typeface="ＭＳ Ｐゴシック" charset="-128"/>
                <a:cs typeface="ＭＳ Ｐゴシック" charset="-128"/>
              </a:rPr>
              <a:t>gewicht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10C6D73F-1F59-3345-8B82-3DFA9C8D4238}"/>
              </a:ext>
            </a:extLst>
          </p:cNvPr>
          <p:cNvSpPr txBox="1"/>
          <p:nvPr/>
        </p:nvSpPr>
        <p:spPr>
          <a:xfrm>
            <a:off x="10544536" y="6275386"/>
            <a:ext cx="1487908" cy="369332"/>
          </a:xfrm>
          <a:prstGeom prst="rect">
            <a:avLst/>
          </a:prstGeom>
          <a:solidFill>
            <a:srgbClr val="FF7D6F"/>
          </a:solidFill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HOOFDMENU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05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23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8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Afbeelding 45" descr="Afbeelding 5.png">
            <a:extLst>
              <a:ext uri="{FF2B5EF4-FFF2-40B4-BE49-F238E27FC236}">
                <a16:creationId xmlns:a16="http://schemas.microsoft.com/office/drawing/2014/main" id="{47AF2C7B-3FB6-7941-BA19-31CC673761C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24842">
            <a:off x="5870576" y="2028157"/>
            <a:ext cx="449897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i-Line Gift Large Panda Sitting-87989 - The Home Depot">
            <a:extLst>
              <a:ext uri="{FF2B5EF4-FFF2-40B4-BE49-F238E27FC236}">
                <a16:creationId xmlns:a16="http://schemas.microsoft.com/office/drawing/2014/main" id="{EB79BE22-EEA3-9443-AC88-2F279DF4C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659" y="2540542"/>
            <a:ext cx="2420937" cy="242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uursticker Stokstaartje, 52 x 55 cm - KEK Amsterdam">
            <a:extLst>
              <a:ext uri="{FF2B5EF4-FFF2-40B4-BE49-F238E27FC236}">
                <a16:creationId xmlns:a16="http://schemas.microsoft.com/office/drawing/2014/main" id="{3BE960BF-4DB7-8B44-9D62-D012EA558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495" y="3334011"/>
            <a:ext cx="1081009" cy="153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hthoek 77">
            <a:extLst>
              <a:ext uri="{FF2B5EF4-FFF2-40B4-BE49-F238E27FC236}">
                <a16:creationId xmlns:a16="http://schemas.microsoft.com/office/drawing/2014/main" id="{5BF4CB8D-9388-4F41-825D-30915CED8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676400"/>
            <a:ext cx="2008188" cy="433388"/>
          </a:xfrm>
          <a:prstGeom prst="rect">
            <a:avLst/>
          </a:prstGeom>
          <a:solidFill>
            <a:srgbClr val="FFFA9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chemeClr val="lt1"/>
              </a:solidFill>
            </a:endParaRPr>
          </a:p>
        </p:txBody>
      </p:sp>
      <p:sp>
        <p:nvSpPr>
          <p:cNvPr id="77" name="Rechthoek 76">
            <a:extLst>
              <a:ext uri="{FF2B5EF4-FFF2-40B4-BE49-F238E27FC236}">
                <a16:creationId xmlns:a16="http://schemas.microsoft.com/office/drawing/2014/main" id="{3063AE48-56D0-044B-8CE4-F33867A43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0"/>
            <a:ext cx="2895600" cy="446088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76" name="Rechthoek 75">
            <a:extLst>
              <a:ext uri="{FF2B5EF4-FFF2-40B4-BE49-F238E27FC236}">
                <a16:creationId xmlns:a16="http://schemas.microsoft.com/office/drawing/2014/main" id="{5B53EE22-1DFB-4C40-B6AC-39D426B75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650" y="1157288"/>
            <a:ext cx="1511300" cy="546100"/>
          </a:xfrm>
          <a:prstGeom prst="rect">
            <a:avLst/>
          </a:prstGeom>
          <a:solidFill>
            <a:srgbClr val="F2F2F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chemeClr val="lt1"/>
              </a:solidFill>
            </a:endParaRPr>
          </a:p>
        </p:txBody>
      </p:sp>
      <p:sp>
        <p:nvSpPr>
          <p:cNvPr id="75" name="Rechthoek 74">
            <a:extLst>
              <a:ext uri="{FF2B5EF4-FFF2-40B4-BE49-F238E27FC236}">
                <a16:creationId xmlns:a16="http://schemas.microsoft.com/office/drawing/2014/main" id="{34FC835F-6D25-0147-B104-77743D45E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54038"/>
            <a:ext cx="9131300" cy="525462"/>
          </a:xfrm>
          <a:prstGeom prst="rect">
            <a:avLst/>
          </a:prstGeom>
          <a:solidFill>
            <a:srgbClr val="FDEADA"/>
          </a:solidFill>
          <a:ln w="9525">
            <a:solidFill>
              <a:srgbClr val="D5E6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chemeClr val="lt1"/>
              </a:solidFill>
            </a:endParaRPr>
          </a:p>
        </p:txBody>
      </p:sp>
      <p:grpSp>
        <p:nvGrpSpPr>
          <p:cNvPr id="3" name="Groeperen 71">
            <a:extLst>
              <a:ext uri="{FF2B5EF4-FFF2-40B4-BE49-F238E27FC236}">
                <a16:creationId xmlns:a16="http://schemas.microsoft.com/office/drawing/2014/main" id="{E1B03F47-22A9-464B-AF99-152043B41E44}"/>
              </a:ext>
            </a:extLst>
          </p:cNvPr>
          <p:cNvGrpSpPr>
            <a:grpSpLocks/>
          </p:cNvGrpSpPr>
          <p:nvPr/>
        </p:nvGrpSpPr>
        <p:grpSpPr bwMode="auto">
          <a:xfrm>
            <a:off x="1871664" y="5334000"/>
            <a:ext cx="7153275" cy="255588"/>
            <a:chOff x="647936" y="4431622"/>
            <a:chExt cx="3395186" cy="323949"/>
          </a:xfrm>
        </p:grpSpPr>
        <p:sp>
          <p:nvSpPr>
            <p:cNvPr id="73" name="Rechthoek 72">
              <a:extLst>
                <a:ext uri="{FF2B5EF4-FFF2-40B4-BE49-F238E27FC236}">
                  <a16:creationId xmlns:a16="http://schemas.microsoft.com/office/drawing/2014/main" id="{E7D26DEB-6999-0A47-933A-35C617E5B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936" y="4443695"/>
              <a:ext cx="3395186" cy="311876"/>
            </a:xfrm>
            <a:prstGeom prst="rect">
              <a:avLst/>
            </a:prstGeom>
            <a:gradFill rotWithShape="1">
              <a:gsLst>
                <a:gs pos="0">
                  <a:srgbClr val="7F7F7F"/>
                </a:gs>
                <a:gs pos="71001">
                  <a:srgbClr val="FFFFFF"/>
                </a:gs>
                <a:gs pos="100000">
                  <a:srgbClr val="FFFFFF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nl-NL" dirty="0">
                <a:solidFill>
                  <a:schemeClr val="lt1"/>
                </a:solidFill>
              </a:endParaRPr>
            </a:p>
          </p:txBody>
        </p:sp>
        <p:cxnSp>
          <p:nvCxnSpPr>
            <p:cNvPr id="74" name="Rechte verbindingslijn 73">
              <a:extLst>
                <a:ext uri="{FF2B5EF4-FFF2-40B4-BE49-F238E27FC236}">
                  <a16:creationId xmlns:a16="http://schemas.microsoft.com/office/drawing/2014/main" id="{8E742098-B46B-0D44-BFB3-5D9EB5BEFBD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47936" y="4431622"/>
              <a:ext cx="3395186" cy="120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7AF67F77-9A6A-A84B-A280-E371CBA38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588" y="128047"/>
            <a:ext cx="1859685" cy="276224"/>
          </a:xfrm>
        </p:spPr>
        <p:txBody>
          <a:bodyPr>
            <a:noAutofit/>
          </a:bodyPr>
          <a:lstStyle/>
          <a:p>
            <a:pPr eaLnBrk="1" hangingPunct="1"/>
            <a:r>
              <a:rPr lang="nl-NL" altLang="nl-NL" sz="20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Normaalkracht</a:t>
            </a:r>
          </a:p>
        </p:txBody>
      </p:sp>
      <p:sp>
        <p:nvSpPr>
          <p:cNvPr id="4" name="Tekstvak 23">
            <a:extLst>
              <a:ext uri="{FF2B5EF4-FFF2-40B4-BE49-F238E27FC236}">
                <a16:creationId xmlns:a16="http://schemas.microsoft.com/office/drawing/2014/main" id="{683FC370-0D08-2B47-A505-053E584AD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20714"/>
            <a:ext cx="982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 b="1" u="sng">
                <a:latin typeface="Calibri" panose="020F0502020204030204" pitchFamily="34" charset="0"/>
              </a:rPr>
              <a:t>definitie</a:t>
            </a:r>
          </a:p>
        </p:txBody>
      </p:sp>
      <p:sp>
        <p:nvSpPr>
          <p:cNvPr id="5" name="Tekstvak 24">
            <a:extLst>
              <a:ext uri="{FF2B5EF4-FFF2-40B4-BE49-F238E27FC236}">
                <a16:creationId xmlns:a16="http://schemas.microsoft.com/office/drawing/2014/main" id="{1322928B-40D9-0748-8F0E-859A086B0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600" y="1244600"/>
            <a:ext cx="998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 b="1" u="sng">
                <a:latin typeface="Calibri" panose="020F0502020204030204" pitchFamily="34" charset="0"/>
              </a:rPr>
              <a:t>symbool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A90B356-301A-B34A-8310-021D7FEB3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900" y="622300"/>
            <a:ext cx="8255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/>
              <a:t>De kracht waarmee het ondersteunend vlak loodrecht tegen het voorwerp duwt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1E13F42-1CDA-0B42-8E74-17D0EFA51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1" y="1246188"/>
            <a:ext cx="436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/>
              <a:t>F</a:t>
            </a:r>
            <a:r>
              <a:rPr lang="nl-NL" altLang="nl-NL" sz="1800" baseline="-25000"/>
              <a:t>N</a:t>
            </a:r>
            <a:endParaRPr lang="nl-NL" altLang="nl-NL" sz="1800"/>
          </a:p>
        </p:txBody>
      </p:sp>
      <p:grpSp>
        <p:nvGrpSpPr>
          <p:cNvPr id="8" name="Groeperen 18">
            <a:extLst>
              <a:ext uri="{FF2B5EF4-FFF2-40B4-BE49-F238E27FC236}">
                <a16:creationId xmlns:a16="http://schemas.microsoft.com/office/drawing/2014/main" id="{B6898146-7072-5B4F-9831-79A17AF9AF8C}"/>
              </a:ext>
            </a:extLst>
          </p:cNvPr>
          <p:cNvGrpSpPr>
            <a:grpSpLocks/>
          </p:cNvGrpSpPr>
          <p:nvPr/>
        </p:nvGrpSpPr>
        <p:grpSpPr bwMode="auto">
          <a:xfrm>
            <a:off x="2298700" y="4659314"/>
            <a:ext cx="1258888" cy="674687"/>
            <a:chOff x="1395651" y="3032162"/>
            <a:chExt cx="898043" cy="780574"/>
          </a:xfrm>
        </p:grpSpPr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8901237C-1B61-D741-8496-3691A4F43460}"/>
                </a:ext>
              </a:extLst>
            </p:cNvPr>
            <p:cNvCxnSpPr/>
            <p:nvPr/>
          </p:nvCxnSpPr>
          <p:spPr>
            <a:xfrm flipV="1">
              <a:off x="1395651" y="3032162"/>
              <a:ext cx="898043" cy="12856"/>
            </a:xfrm>
            <a:prstGeom prst="line">
              <a:avLst/>
            </a:prstGeom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FE10B4E8-0E14-1640-8F19-9CFFE383AADE}"/>
                </a:ext>
              </a:extLst>
            </p:cNvPr>
            <p:cNvCxnSpPr/>
            <p:nvPr/>
          </p:nvCxnSpPr>
          <p:spPr>
            <a:xfrm rot="5400000">
              <a:off x="1012358" y="3415455"/>
              <a:ext cx="767718" cy="1133"/>
            </a:xfrm>
            <a:prstGeom prst="line">
              <a:avLst/>
            </a:prstGeom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E93335FE-98E4-DE41-96BA-BDF2B849626B}"/>
                </a:ext>
              </a:extLst>
            </p:cNvPr>
            <p:cNvCxnSpPr/>
            <p:nvPr/>
          </p:nvCxnSpPr>
          <p:spPr>
            <a:xfrm rot="16200000" flipH="1">
              <a:off x="1908702" y="3428878"/>
              <a:ext cx="767718" cy="0"/>
            </a:xfrm>
            <a:prstGeom prst="line">
              <a:avLst/>
            </a:prstGeom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kstvak 19">
            <a:extLst>
              <a:ext uri="{FF2B5EF4-FFF2-40B4-BE49-F238E27FC236}">
                <a16:creationId xmlns:a16="http://schemas.microsoft.com/office/drawing/2014/main" id="{3607114A-A47C-6141-8769-F47C0EC85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0476" y="1703388"/>
            <a:ext cx="1738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/>
              <a:t>Voorbeeld tafel</a:t>
            </a:r>
          </a:p>
        </p:txBody>
      </p:sp>
      <p:grpSp>
        <p:nvGrpSpPr>
          <p:cNvPr id="9" name="Groeperen 30">
            <a:extLst>
              <a:ext uri="{FF2B5EF4-FFF2-40B4-BE49-F238E27FC236}">
                <a16:creationId xmlns:a16="http://schemas.microsoft.com/office/drawing/2014/main" id="{266ACD64-1E89-744C-B0A4-211507F8D426}"/>
              </a:ext>
            </a:extLst>
          </p:cNvPr>
          <p:cNvGrpSpPr>
            <a:grpSpLocks/>
          </p:cNvGrpSpPr>
          <p:nvPr/>
        </p:nvGrpSpPr>
        <p:grpSpPr bwMode="auto">
          <a:xfrm>
            <a:off x="4452939" y="4686300"/>
            <a:ext cx="1258887" cy="674688"/>
            <a:chOff x="1395651" y="3032162"/>
            <a:chExt cx="898043" cy="780574"/>
          </a:xfrm>
        </p:grpSpPr>
        <p:cxnSp>
          <p:nvCxnSpPr>
            <p:cNvPr id="32" name="Rechte verbindingslijn 31">
              <a:extLst>
                <a:ext uri="{FF2B5EF4-FFF2-40B4-BE49-F238E27FC236}">
                  <a16:creationId xmlns:a16="http://schemas.microsoft.com/office/drawing/2014/main" id="{9045277A-0EE5-0942-8981-E56B6E52EA95}"/>
                </a:ext>
              </a:extLst>
            </p:cNvPr>
            <p:cNvCxnSpPr/>
            <p:nvPr/>
          </p:nvCxnSpPr>
          <p:spPr>
            <a:xfrm flipV="1">
              <a:off x="1395651" y="3032162"/>
              <a:ext cx="898043" cy="12857"/>
            </a:xfrm>
            <a:prstGeom prst="line">
              <a:avLst/>
            </a:prstGeom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FC652B85-6927-534C-9462-EA4B00BFADE4}"/>
                </a:ext>
              </a:extLst>
            </p:cNvPr>
            <p:cNvCxnSpPr/>
            <p:nvPr/>
          </p:nvCxnSpPr>
          <p:spPr>
            <a:xfrm rot="5400000">
              <a:off x="1012359" y="3415454"/>
              <a:ext cx="767717" cy="1132"/>
            </a:xfrm>
            <a:prstGeom prst="line">
              <a:avLst/>
            </a:prstGeom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33">
              <a:extLst>
                <a:ext uri="{FF2B5EF4-FFF2-40B4-BE49-F238E27FC236}">
                  <a16:creationId xmlns:a16="http://schemas.microsoft.com/office/drawing/2014/main" id="{D59544DE-1929-F848-9C9F-E6A6C73E2282}"/>
                </a:ext>
              </a:extLst>
            </p:cNvPr>
            <p:cNvCxnSpPr/>
            <p:nvPr/>
          </p:nvCxnSpPr>
          <p:spPr>
            <a:xfrm rot="16200000" flipH="1">
              <a:off x="1908703" y="3428878"/>
              <a:ext cx="767717" cy="0"/>
            </a:xfrm>
            <a:prstGeom prst="line">
              <a:avLst/>
            </a:prstGeom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Afbeelding 41" descr="Afbeelding 5.png">
            <a:extLst>
              <a:ext uri="{FF2B5EF4-FFF2-40B4-BE49-F238E27FC236}">
                <a16:creationId xmlns:a16="http://schemas.microsoft.com/office/drawing/2014/main" id="{5276B698-1699-6545-8BB3-E20064E3D92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1" y="876300"/>
            <a:ext cx="449897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eperen 34">
            <a:extLst>
              <a:ext uri="{FF2B5EF4-FFF2-40B4-BE49-F238E27FC236}">
                <a16:creationId xmlns:a16="http://schemas.microsoft.com/office/drawing/2014/main" id="{FBB9AF25-ECA9-1B48-BA0D-A59683FAE553}"/>
              </a:ext>
            </a:extLst>
          </p:cNvPr>
          <p:cNvGrpSpPr>
            <a:grpSpLocks/>
          </p:cNvGrpSpPr>
          <p:nvPr/>
        </p:nvGrpSpPr>
        <p:grpSpPr bwMode="auto">
          <a:xfrm>
            <a:off x="7097714" y="4686300"/>
            <a:ext cx="1258887" cy="674688"/>
            <a:chOff x="1395651" y="3032162"/>
            <a:chExt cx="898043" cy="780574"/>
          </a:xfrm>
        </p:grpSpPr>
        <p:cxnSp>
          <p:nvCxnSpPr>
            <p:cNvPr id="36" name="Rechte verbindingslijn 35">
              <a:extLst>
                <a:ext uri="{FF2B5EF4-FFF2-40B4-BE49-F238E27FC236}">
                  <a16:creationId xmlns:a16="http://schemas.microsoft.com/office/drawing/2014/main" id="{45A27DA1-4DC7-E84E-A707-E02D54303CED}"/>
                </a:ext>
              </a:extLst>
            </p:cNvPr>
            <p:cNvCxnSpPr/>
            <p:nvPr/>
          </p:nvCxnSpPr>
          <p:spPr>
            <a:xfrm flipV="1">
              <a:off x="1395651" y="3032162"/>
              <a:ext cx="898043" cy="12857"/>
            </a:xfrm>
            <a:prstGeom prst="line">
              <a:avLst/>
            </a:prstGeom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7540EA2C-CCA0-AC43-AB5E-441889501190}"/>
                </a:ext>
              </a:extLst>
            </p:cNvPr>
            <p:cNvCxnSpPr/>
            <p:nvPr/>
          </p:nvCxnSpPr>
          <p:spPr>
            <a:xfrm rot="5400000">
              <a:off x="1012359" y="3415454"/>
              <a:ext cx="767717" cy="1132"/>
            </a:xfrm>
            <a:prstGeom prst="line">
              <a:avLst/>
            </a:prstGeom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CBCB9685-DC31-944D-AE4C-0DBBE188687C}"/>
                </a:ext>
              </a:extLst>
            </p:cNvPr>
            <p:cNvCxnSpPr/>
            <p:nvPr/>
          </p:nvCxnSpPr>
          <p:spPr>
            <a:xfrm rot="16200000" flipH="1">
              <a:off x="1908703" y="3428878"/>
              <a:ext cx="767717" cy="0"/>
            </a:xfrm>
            <a:prstGeom prst="line">
              <a:avLst/>
            </a:prstGeom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6A2BD7B5-4AB8-A34F-952C-E52D26F3E8C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528889" y="4259264"/>
            <a:ext cx="738187" cy="1587"/>
          </a:xfrm>
          <a:prstGeom prst="straightConnector1">
            <a:avLst/>
          </a:prstGeom>
          <a:noFill/>
          <a:ln w="57150">
            <a:solidFill>
              <a:srgbClr val="FF66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Rechte verbindingslijn met pijl 48">
            <a:extLst>
              <a:ext uri="{FF2B5EF4-FFF2-40B4-BE49-F238E27FC236}">
                <a16:creationId xmlns:a16="http://schemas.microsoft.com/office/drawing/2014/main" id="{FA4B67A0-1FBE-8A42-B4C5-BF4975072B2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4383882" y="4056857"/>
            <a:ext cx="1295400" cy="1587"/>
          </a:xfrm>
          <a:prstGeom prst="straightConnector1">
            <a:avLst/>
          </a:prstGeom>
          <a:noFill/>
          <a:ln w="57150">
            <a:solidFill>
              <a:srgbClr val="FF66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Rechte verbindingslijn met pijl 51">
            <a:extLst>
              <a:ext uri="{FF2B5EF4-FFF2-40B4-BE49-F238E27FC236}">
                <a16:creationId xmlns:a16="http://schemas.microsoft.com/office/drawing/2014/main" id="{694C5447-EDF2-F04B-940D-1F6D1644590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696870" y="3693320"/>
            <a:ext cx="2009775" cy="1587"/>
          </a:xfrm>
          <a:prstGeom prst="straightConnector1">
            <a:avLst/>
          </a:prstGeom>
          <a:noFill/>
          <a:ln w="57150">
            <a:solidFill>
              <a:srgbClr val="FF66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Rechte verbindingslijn met pijl 53">
            <a:extLst>
              <a:ext uri="{FF2B5EF4-FFF2-40B4-BE49-F238E27FC236}">
                <a16:creationId xmlns:a16="http://schemas.microsoft.com/office/drawing/2014/main" id="{213ED70E-9380-194D-A163-356CDB3203F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503488" y="4532565"/>
            <a:ext cx="663575" cy="15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Rechte verbindingslijn met pijl 54">
            <a:extLst>
              <a:ext uri="{FF2B5EF4-FFF2-40B4-BE49-F238E27FC236}">
                <a16:creationId xmlns:a16="http://schemas.microsoft.com/office/drawing/2014/main" id="{D8D03F36-7A78-7944-893B-035EC4D8F45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469838" y="4723653"/>
            <a:ext cx="1295400" cy="15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Rechte verbindingslijn met pijl 61">
            <a:extLst>
              <a:ext uri="{FF2B5EF4-FFF2-40B4-BE49-F238E27FC236}">
                <a16:creationId xmlns:a16="http://schemas.microsoft.com/office/drawing/2014/main" id="{6DE155EE-B61C-0041-BC33-745D72BF917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818188" y="4773613"/>
            <a:ext cx="3606800" cy="31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Tekstvak 64">
            <a:extLst>
              <a:ext uri="{FF2B5EF4-FFF2-40B4-BE49-F238E27FC236}">
                <a16:creationId xmlns:a16="http://schemas.microsoft.com/office/drawing/2014/main" id="{DD993970-F50B-DC4E-ABCE-2B6D9B143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1265" y="3761582"/>
            <a:ext cx="436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 b="1" dirty="0">
                <a:solidFill>
                  <a:srgbClr val="FF6600"/>
                </a:solidFill>
              </a:rPr>
              <a:t>F</a:t>
            </a:r>
            <a:r>
              <a:rPr lang="nl-NL" altLang="nl-NL" sz="1800" b="1" baseline="-25000" dirty="0">
                <a:solidFill>
                  <a:srgbClr val="FF6600"/>
                </a:solidFill>
              </a:rPr>
              <a:t>N</a:t>
            </a:r>
            <a:endParaRPr lang="nl-NL" altLang="nl-NL" sz="1800" b="1" dirty="0">
              <a:solidFill>
                <a:srgbClr val="FF6600"/>
              </a:solidFill>
            </a:endParaRPr>
          </a:p>
        </p:txBody>
      </p:sp>
      <p:sp>
        <p:nvSpPr>
          <p:cNvPr id="66" name="Tekstvak 65">
            <a:extLst>
              <a:ext uri="{FF2B5EF4-FFF2-40B4-BE49-F238E27FC236}">
                <a16:creationId xmlns:a16="http://schemas.microsoft.com/office/drawing/2014/main" id="{905FAC19-DE6D-6849-BB6D-A31A03057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325" y="3493293"/>
            <a:ext cx="436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 b="1" dirty="0">
                <a:solidFill>
                  <a:srgbClr val="FF6600"/>
                </a:solidFill>
              </a:rPr>
              <a:t>F</a:t>
            </a:r>
            <a:r>
              <a:rPr lang="nl-NL" altLang="nl-NL" sz="1800" b="1" baseline="-25000" dirty="0">
                <a:solidFill>
                  <a:srgbClr val="FF6600"/>
                </a:solidFill>
              </a:rPr>
              <a:t>N</a:t>
            </a:r>
            <a:endParaRPr lang="nl-NL" altLang="nl-NL" sz="1800" b="1" dirty="0">
              <a:solidFill>
                <a:srgbClr val="FF6600"/>
              </a:solidFill>
            </a:endParaRPr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594CE988-07DF-A346-8E7B-880EA1F32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1" y="2601914"/>
            <a:ext cx="436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 b="1">
                <a:solidFill>
                  <a:srgbClr val="FF6600"/>
                </a:solidFill>
              </a:rPr>
              <a:t>F</a:t>
            </a:r>
            <a:r>
              <a:rPr lang="nl-NL" altLang="nl-NL" sz="1800" b="1" baseline="-25000">
                <a:solidFill>
                  <a:srgbClr val="FF6600"/>
                </a:solidFill>
              </a:rPr>
              <a:t>N</a:t>
            </a:r>
            <a:endParaRPr lang="nl-NL" altLang="nl-NL" sz="1800" b="1">
              <a:solidFill>
                <a:srgbClr val="FF6600"/>
              </a:solidFill>
            </a:endParaRPr>
          </a:p>
        </p:txBody>
      </p:sp>
      <p:sp>
        <p:nvSpPr>
          <p:cNvPr id="68" name="Tekstvak 67">
            <a:extLst>
              <a:ext uri="{FF2B5EF4-FFF2-40B4-BE49-F238E27FC236}">
                <a16:creationId xmlns:a16="http://schemas.microsoft.com/office/drawing/2014/main" id="{FA24D329-1EAE-E14B-B0C0-0172A98A8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29" y="4724399"/>
            <a:ext cx="419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 b="1" dirty="0">
                <a:solidFill>
                  <a:srgbClr val="FF0000"/>
                </a:solidFill>
              </a:rPr>
              <a:t>F</a:t>
            </a:r>
            <a:r>
              <a:rPr lang="nl-NL" altLang="nl-NL" sz="1800" b="1" baseline="-25000" dirty="0">
                <a:solidFill>
                  <a:srgbClr val="FF0000"/>
                </a:solidFill>
              </a:rPr>
              <a:t>Z</a:t>
            </a:r>
            <a:endParaRPr lang="nl-NL" altLang="nl-NL" sz="1800" b="1" dirty="0">
              <a:solidFill>
                <a:srgbClr val="FF0000"/>
              </a:solidFill>
            </a:endParaRPr>
          </a:p>
        </p:txBody>
      </p:sp>
      <p:sp>
        <p:nvSpPr>
          <p:cNvPr id="69" name="Tekstvak 68">
            <a:extLst>
              <a:ext uri="{FF2B5EF4-FFF2-40B4-BE49-F238E27FC236}">
                <a16:creationId xmlns:a16="http://schemas.microsoft.com/office/drawing/2014/main" id="{1270AC39-0473-8243-A4DF-A2BDDF1FE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6085" y="5002259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 b="1" dirty="0">
                <a:solidFill>
                  <a:srgbClr val="FF0000"/>
                </a:solidFill>
              </a:rPr>
              <a:t>F</a:t>
            </a:r>
            <a:r>
              <a:rPr lang="nl-NL" altLang="nl-NL" sz="1800" b="1" baseline="-25000" dirty="0">
                <a:solidFill>
                  <a:srgbClr val="FF0000"/>
                </a:solidFill>
              </a:rPr>
              <a:t>Z</a:t>
            </a:r>
            <a:endParaRPr lang="nl-NL" altLang="nl-NL" sz="1800" b="1" dirty="0">
              <a:solidFill>
                <a:srgbClr val="FF0000"/>
              </a:solidFill>
            </a:endParaRP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F0592416-1E20-254A-92E7-78D4B85E6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2489" y="6208714"/>
            <a:ext cx="420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 b="1">
                <a:solidFill>
                  <a:srgbClr val="FF0000"/>
                </a:solidFill>
              </a:rPr>
              <a:t>F</a:t>
            </a:r>
            <a:r>
              <a:rPr lang="nl-NL" altLang="nl-NL" sz="1800" b="1" baseline="-25000">
                <a:solidFill>
                  <a:srgbClr val="FF0000"/>
                </a:solidFill>
              </a:rPr>
              <a:t>Z</a:t>
            </a:r>
            <a:endParaRPr lang="nl-NL" altLang="nl-NL" sz="1800" b="1">
              <a:solidFill>
                <a:srgbClr val="FF0000"/>
              </a:solidFill>
            </a:endParaRPr>
          </a:p>
        </p:txBody>
      </p:sp>
      <p:sp>
        <p:nvSpPr>
          <p:cNvPr id="71" name="Tekstvak 70">
            <a:extLst>
              <a:ext uri="{FF2B5EF4-FFF2-40B4-BE49-F238E27FC236}">
                <a16:creationId xmlns:a16="http://schemas.microsoft.com/office/drawing/2014/main" id="{753FE816-D757-3343-B75C-3283A8311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9580" y="2254714"/>
            <a:ext cx="25193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 dirty="0"/>
              <a:t>Waarschijnlijk krijgt de</a:t>
            </a:r>
          </a:p>
          <a:p>
            <a:pPr eaLnBrk="1" hangingPunct="1"/>
            <a:r>
              <a:rPr lang="nl-NL" altLang="nl-NL" sz="1800" dirty="0"/>
              <a:t>tafel de normaalkracht</a:t>
            </a:r>
          </a:p>
          <a:p>
            <a:pPr eaLnBrk="1" hangingPunct="1"/>
            <a:r>
              <a:rPr lang="nl-NL" altLang="nl-NL" sz="1800" dirty="0"/>
              <a:t>niet “opgebracht”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6BB5B9DC-3B46-9947-9A90-75FA20D16401}"/>
              </a:ext>
            </a:extLst>
          </p:cNvPr>
          <p:cNvSpPr txBox="1"/>
          <p:nvPr/>
        </p:nvSpPr>
        <p:spPr>
          <a:xfrm>
            <a:off x="10544536" y="6275386"/>
            <a:ext cx="1487908" cy="369332"/>
          </a:xfrm>
          <a:prstGeom prst="rect">
            <a:avLst/>
          </a:prstGeom>
          <a:solidFill>
            <a:srgbClr val="FF7D6F"/>
          </a:solidFill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HOOFDMENU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1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 autoUpdateAnimBg="0"/>
      <p:bldP spid="77" grpId="0" animBg="1" autoUpdateAnimBg="0"/>
      <p:bldP spid="76" grpId="0" animBg="1" autoUpdateAnimBg="0"/>
      <p:bldP spid="75" grpId="0" animBg="1" autoUpdateAnimBg="0"/>
      <p:bldP spid="2" grpId="0" autoUpdateAnimBg="0"/>
      <p:bldP spid="4" grpId="0" autoUpdateAnimBg="0"/>
      <p:bldP spid="5" grpId="0" autoUpdateAnimBg="0"/>
      <p:bldP spid="6" grpId="0" autoUpdateAnimBg="0"/>
      <p:bldP spid="7" grpId="0" autoUpdateAnimBg="0"/>
      <p:bldP spid="20" grpId="0" autoUpdateAnimBg="0"/>
      <p:bldP spid="65" grpId="0" autoUpdateAnimBg="0"/>
      <p:bldP spid="66" grpId="0" autoUpdateAnimBg="0"/>
      <p:bldP spid="67" grpId="0" autoUpdateAnimBg="0"/>
      <p:bldP spid="67" grpId="1"/>
      <p:bldP spid="68" grpId="0" autoUpdateAnimBg="0"/>
      <p:bldP spid="69" grpId="0" autoUpdateAnimBg="0"/>
      <p:bldP spid="70" grpId="0" autoUpdateAnimBg="0"/>
      <p:bldP spid="70" grpId="1"/>
      <p:bldP spid="7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hthoek 60">
            <a:extLst>
              <a:ext uri="{FF2B5EF4-FFF2-40B4-BE49-F238E27FC236}">
                <a16:creationId xmlns:a16="http://schemas.microsoft.com/office/drawing/2014/main" id="{EB99CB73-CC72-D64E-8171-F7721B1E1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3880" y="2315697"/>
            <a:ext cx="4803775" cy="433387"/>
          </a:xfrm>
          <a:prstGeom prst="rect">
            <a:avLst/>
          </a:prstGeom>
          <a:solidFill>
            <a:srgbClr val="FFFA9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chemeClr val="lt1"/>
              </a:solidFill>
            </a:endParaRPr>
          </a:p>
        </p:txBody>
      </p:sp>
      <p:sp>
        <p:nvSpPr>
          <p:cNvPr id="56" name="Rechthoek 55">
            <a:extLst>
              <a:ext uri="{FF2B5EF4-FFF2-40B4-BE49-F238E27FC236}">
                <a16:creationId xmlns:a16="http://schemas.microsoft.com/office/drawing/2014/main" id="{CB79AFCB-D927-7F4A-A0F0-98CA9B0D2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464" y="2341564"/>
            <a:ext cx="2420937" cy="477837"/>
          </a:xfrm>
          <a:prstGeom prst="rect">
            <a:avLst/>
          </a:prstGeom>
          <a:solidFill>
            <a:srgbClr val="F2F2F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chemeClr val="lt1"/>
              </a:solidFill>
            </a:endParaRPr>
          </a:p>
        </p:txBody>
      </p:sp>
      <p:sp>
        <p:nvSpPr>
          <p:cNvPr id="55" name="Rechthoek 54">
            <a:extLst>
              <a:ext uri="{FF2B5EF4-FFF2-40B4-BE49-F238E27FC236}">
                <a16:creationId xmlns:a16="http://schemas.microsoft.com/office/drawing/2014/main" id="{FDB4BF28-BDB0-FA4E-939C-00F5629AD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474" y="13494"/>
            <a:ext cx="10461625" cy="2168853"/>
          </a:xfrm>
          <a:prstGeom prst="rect">
            <a:avLst/>
          </a:prstGeom>
          <a:solidFill>
            <a:srgbClr val="FDEADA"/>
          </a:solidFill>
          <a:ln w="9525">
            <a:solidFill>
              <a:srgbClr val="D5E6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nl-NL" dirty="0">
              <a:solidFill>
                <a:schemeClr val="lt1"/>
              </a:solidFill>
            </a:endParaRPr>
          </a:p>
        </p:txBody>
      </p:sp>
      <p:sp>
        <p:nvSpPr>
          <p:cNvPr id="60" name="Rechthoek 59">
            <a:extLst>
              <a:ext uri="{FF2B5EF4-FFF2-40B4-BE49-F238E27FC236}">
                <a16:creationId xmlns:a16="http://schemas.microsoft.com/office/drawing/2014/main" id="{8A02E34F-BD67-5B46-8E29-8507A62B5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9629" y="510615"/>
            <a:ext cx="2538412" cy="446088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chemeClr val="lt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A38235-B170-9348-BF0E-12E480D2C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830" y="559827"/>
            <a:ext cx="2117725" cy="3698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sz="23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wrijvingskracht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BDA52C4-408B-6E4A-B4E8-71910DF1B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487" y="50939"/>
            <a:ext cx="8058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 dirty="0"/>
              <a:t>Dit is de kracht die tussen 2 oppervlaktes ontstaat (lucht en rol/schuifwrijving)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E208BA7-A457-0745-95FF-D1E44E6AD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2090" y="394822"/>
            <a:ext cx="5624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 dirty="0"/>
              <a:t>Deze is altijd tegengesteld aan de bewegingsrichting.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452262C-4D35-5244-902F-E55657B76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487" y="725488"/>
            <a:ext cx="6626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 dirty="0"/>
              <a:t>De grootte van de wrijvingskracht hangt onder andere af van: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D06DF6A-4452-FE40-B555-1FE36BAC1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150" y="1477963"/>
            <a:ext cx="2617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/>
              <a:t>- De normaalkracht (F</a:t>
            </a:r>
            <a:r>
              <a:rPr lang="nl-NL" altLang="nl-NL" sz="1800" baseline="-25000"/>
              <a:t>N</a:t>
            </a:r>
            <a:r>
              <a:rPr lang="nl-NL" altLang="nl-NL" sz="1800"/>
              <a:t>)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844BC02-650F-AC49-B773-D4F71139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151" y="1846264"/>
            <a:ext cx="1878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 dirty="0"/>
              <a:t>- De snelheid (v)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9DDFE28-3E27-F946-8FEE-51ABB51DB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464" y="2405064"/>
            <a:ext cx="1133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 b="1" u="sng"/>
              <a:t>symbool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48B58B5-A0E2-EB48-ACBB-BD1C9AE51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488" y="2405064"/>
            <a:ext cx="469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/>
              <a:t>F</a:t>
            </a:r>
            <a:r>
              <a:rPr lang="nl-NL" altLang="nl-NL" sz="1800" baseline="-25000"/>
              <a:t>W</a:t>
            </a:r>
            <a:endParaRPr lang="nl-NL" altLang="nl-NL" sz="180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3897F9B-59D4-6547-B853-5A44BFF30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151" y="1108075"/>
            <a:ext cx="41088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 dirty="0"/>
              <a:t>- Soort en grootte van de oppervlaktes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B0B2E22-1235-A440-B723-B5423B316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5900" y="1477963"/>
            <a:ext cx="54521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/>
              <a:t>Deze is weer afhankelijk van F</a:t>
            </a:r>
            <a:r>
              <a:rPr lang="nl-NL" altLang="nl-NL" sz="1800" baseline="-25000"/>
              <a:t>Z </a:t>
            </a:r>
            <a:r>
              <a:rPr lang="nl-NL" altLang="nl-NL" sz="1800"/>
              <a:t> en dus ook massa 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F96B6D9-A820-3148-8AFC-CACB0398B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1530" y="2336333"/>
            <a:ext cx="455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/>
              <a:t>Kist vooruit duwen met een spierkracht </a:t>
            </a:r>
            <a:r>
              <a:rPr lang="nl-NL" altLang="nl-NL" sz="1800">
                <a:solidFill>
                  <a:srgbClr val="3366FF"/>
                </a:solidFill>
              </a:rPr>
              <a:t>F</a:t>
            </a:r>
            <a:r>
              <a:rPr lang="nl-NL" altLang="nl-NL" sz="1800" baseline="-25000">
                <a:solidFill>
                  <a:srgbClr val="3366FF"/>
                </a:solidFill>
              </a:rPr>
              <a:t>SP</a:t>
            </a:r>
            <a:endParaRPr lang="nl-NL" altLang="nl-NL" sz="1800">
              <a:solidFill>
                <a:srgbClr val="3366FF"/>
              </a:solidFill>
            </a:endParaRPr>
          </a:p>
        </p:txBody>
      </p:sp>
      <p:grpSp>
        <p:nvGrpSpPr>
          <p:cNvPr id="15" name="Groeperen 22">
            <a:extLst>
              <a:ext uri="{FF2B5EF4-FFF2-40B4-BE49-F238E27FC236}">
                <a16:creationId xmlns:a16="http://schemas.microsoft.com/office/drawing/2014/main" id="{5A412600-1606-2D4A-A758-2EB73FB276BB}"/>
              </a:ext>
            </a:extLst>
          </p:cNvPr>
          <p:cNvGrpSpPr>
            <a:grpSpLocks/>
          </p:cNvGrpSpPr>
          <p:nvPr/>
        </p:nvGrpSpPr>
        <p:grpSpPr bwMode="auto">
          <a:xfrm>
            <a:off x="5042268" y="2937673"/>
            <a:ext cx="1917700" cy="1425575"/>
            <a:chOff x="152400" y="3962400"/>
            <a:chExt cx="2749251" cy="2010505"/>
          </a:xfrm>
        </p:grpSpPr>
        <p:pic>
          <p:nvPicPr>
            <p:cNvPr id="23603" name="Afbeelding 14">
              <a:extLst>
                <a:ext uri="{FF2B5EF4-FFF2-40B4-BE49-F238E27FC236}">
                  <a16:creationId xmlns:a16="http://schemas.microsoft.com/office/drawing/2014/main" id="{489410C0-28AE-D442-8B83-4E58338E1C10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3794" y="3962401"/>
              <a:ext cx="1237857" cy="197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4" name="Afbeelding 18" descr="Afbeelding 2.png">
              <a:extLst>
                <a:ext uri="{FF2B5EF4-FFF2-40B4-BE49-F238E27FC236}">
                  <a16:creationId xmlns:a16="http://schemas.microsoft.com/office/drawing/2014/main" id="{198C7FFF-2AA5-C340-8E5F-CD71DA220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2400" y="3962400"/>
              <a:ext cx="1511394" cy="2010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eperen 23">
            <a:extLst>
              <a:ext uri="{FF2B5EF4-FFF2-40B4-BE49-F238E27FC236}">
                <a16:creationId xmlns:a16="http://schemas.microsoft.com/office/drawing/2014/main" id="{B99702F1-9C04-BA47-9A47-EA9788460AD4}"/>
              </a:ext>
            </a:extLst>
          </p:cNvPr>
          <p:cNvGrpSpPr>
            <a:grpSpLocks/>
          </p:cNvGrpSpPr>
          <p:nvPr/>
        </p:nvGrpSpPr>
        <p:grpSpPr bwMode="auto">
          <a:xfrm>
            <a:off x="7480668" y="2885285"/>
            <a:ext cx="2189162" cy="1501775"/>
            <a:chOff x="3810000" y="3962400"/>
            <a:chExt cx="2838057" cy="2086705"/>
          </a:xfrm>
        </p:grpSpPr>
        <p:pic>
          <p:nvPicPr>
            <p:cNvPr id="20" name="Afbeelding 19" descr="Afbeelding 2.png">
              <a:extLst>
                <a:ext uri="{FF2B5EF4-FFF2-40B4-BE49-F238E27FC236}">
                  <a16:creationId xmlns:a16="http://schemas.microsoft.com/office/drawing/2014/main" id="{5E68EBBA-7632-8A46-A80D-3B5487A82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810000" y="4038600"/>
              <a:ext cx="1511394" cy="2010505"/>
            </a:xfrm>
            <a:prstGeom prst="rect">
              <a:avLst/>
            </a:prstGeom>
            <a:scene3d>
              <a:camera prst="orthographicFront">
                <a:rot lat="21102219" lon="256402" rev="20719080"/>
              </a:camera>
              <a:lightRig rig="threePt" dir="t"/>
            </a:scene3d>
          </p:spPr>
        </p:pic>
        <p:pic>
          <p:nvPicPr>
            <p:cNvPr id="23602" name="Afbeelding 20">
              <a:extLst>
                <a:ext uri="{FF2B5EF4-FFF2-40B4-BE49-F238E27FC236}">
                  <a16:creationId xmlns:a16="http://schemas.microsoft.com/office/drawing/2014/main" id="{1973A925-B36F-0844-8F04-08D4A7F45007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3962400"/>
              <a:ext cx="1237857" cy="197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476EEE1C-6039-1445-AC03-8127518B727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6368" y="3272634"/>
            <a:ext cx="1060450" cy="1588"/>
          </a:xfrm>
          <a:prstGeom prst="straightConnector1">
            <a:avLst/>
          </a:prstGeom>
          <a:noFill/>
          <a:ln w="57150">
            <a:solidFill>
              <a:srgbClr val="3366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7DCEF372-1770-5342-A4F2-746E7B9A0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968" y="2885284"/>
            <a:ext cx="531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 b="1">
                <a:solidFill>
                  <a:srgbClr val="3366FF"/>
                </a:solidFill>
              </a:rPr>
              <a:t>F</a:t>
            </a:r>
            <a:r>
              <a:rPr lang="nl-NL" altLang="nl-NL" sz="1800" b="1" baseline="-25000">
                <a:solidFill>
                  <a:srgbClr val="3366FF"/>
                </a:solidFill>
              </a:rPr>
              <a:t>SP</a:t>
            </a:r>
            <a:endParaRPr lang="nl-NL" altLang="nl-NL" sz="1800" b="1">
              <a:solidFill>
                <a:srgbClr val="3366FF"/>
              </a:solidFill>
            </a:endParaRPr>
          </a:p>
        </p:txBody>
      </p: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E2D2C21F-8BB8-5745-AC71-D74B91D7DC4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49081" y="3423448"/>
            <a:ext cx="1700213" cy="1587"/>
          </a:xfrm>
          <a:prstGeom prst="straightConnector1">
            <a:avLst/>
          </a:prstGeom>
          <a:noFill/>
          <a:ln w="57150">
            <a:solidFill>
              <a:srgbClr val="3366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kstvak 34">
            <a:extLst>
              <a:ext uri="{FF2B5EF4-FFF2-40B4-BE49-F238E27FC236}">
                <a16:creationId xmlns:a16="http://schemas.microsoft.com/office/drawing/2014/main" id="{A22A8827-05A2-4E4E-B2C2-E26D10F2A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968" y="3005934"/>
            <a:ext cx="531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 b="1">
                <a:solidFill>
                  <a:srgbClr val="3366FF"/>
                </a:solidFill>
              </a:rPr>
              <a:t>F</a:t>
            </a:r>
            <a:r>
              <a:rPr lang="nl-NL" altLang="nl-NL" sz="1800" b="1" baseline="-25000">
                <a:solidFill>
                  <a:srgbClr val="3366FF"/>
                </a:solidFill>
              </a:rPr>
              <a:t>SP</a:t>
            </a:r>
            <a:endParaRPr lang="nl-NL" altLang="nl-NL" sz="1800" b="1">
              <a:solidFill>
                <a:srgbClr val="3366FF"/>
              </a:solidFill>
            </a:endParaRPr>
          </a:p>
        </p:txBody>
      </p:sp>
      <p:cxnSp>
        <p:nvCxnSpPr>
          <p:cNvPr id="37" name="Rechte verbindingslijn met pijl 36">
            <a:extLst>
              <a:ext uri="{FF2B5EF4-FFF2-40B4-BE49-F238E27FC236}">
                <a16:creationId xmlns:a16="http://schemas.microsoft.com/office/drawing/2014/main" id="{40ED7E1B-9E24-FA4F-B741-389A997D5B4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491530" y="4325148"/>
            <a:ext cx="1060450" cy="1587"/>
          </a:xfrm>
          <a:prstGeom prst="straightConnector1">
            <a:avLst/>
          </a:prstGeom>
          <a:noFill/>
          <a:ln w="57150">
            <a:solidFill>
              <a:srgbClr val="18FF3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Tekstvak 37">
            <a:extLst>
              <a:ext uri="{FF2B5EF4-FFF2-40B4-BE49-F238E27FC236}">
                <a16:creationId xmlns:a16="http://schemas.microsoft.com/office/drawing/2014/main" id="{D6DABD6D-AF53-8544-BDE8-525BD9B43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6656" y="4387059"/>
            <a:ext cx="479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 b="1">
                <a:solidFill>
                  <a:srgbClr val="18FF3F"/>
                </a:solidFill>
              </a:rPr>
              <a:t>F</a:t>
            </a:r>
            <a:r>
              <a:rPr lang="nl-NL" altLang="nl-NL" sz="1800" b="1" baseline="-25000">
                <a:solidFill>
                  <a:srgbClr val="18FF3F"/>
                </a:solidFill>
              </a:rPr>
              <a:t>W</a:t>
            </a:r>
            <a:endParaRPr lang="nl-NL" altLang="nl-NL" sz="1800" b="1">
              <a:solidFill>
                <a:srgbClr val="18FF3F"/>
              </a:solidFill>
            </a:endParaRPr>
          </a:p>
        </p:txBody>
      </p:sp>
      <p:cxnSp>
        <p:nvCxnSpPr>
          <p:cNvPr id="39" name="Rechte verbindingslijn met pijl 38">
            <a:extLst>
              <a:ext uri="{FF2B5EF4-FFF2-40B4-BE49-F238E27FC236}">
                <a16:creationId xmlns:a16="http://schemas.microsoft.com/office/drawing/2014/main" id="{8ECE142D-5147-874A-B11C-7CAC2D9BCC1C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7504481" y="4306098"/>
            <a:ext cx="1693863" cy="1587"/>
          </a:xfrm>
          <a:prstGeom prst="straightConnector1">
            <a:avLst/>
          </a:prstGeom>
          <a:noFill/>
          <a:ln w="57150">
            <a:solidFill>
              <a:srgbClr val="18FF3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kstvak 40">
            <a:extLst>
              <a:ext uri="{FF2B5EF4-FFF2-40B4-BE49-F238E27FC236}">
                <a16:creationId xmlns:a16="http://schemas.microsoft.com/office/drawing/2014/main" id="{66294BDD-921C-A94A-AFA2-A4A81E5A8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6469" y="4363247"/>
            <a:ext cx="479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 b="1" dirty="0">
                <a:solidFill>
                  <a:srgbClr val="18FF3F"/>
                </a:solidFill>
              </a:rPr>
              <a:t>F</a:t>
            </a:r>
            <a:r>
              <a:rPr lang="nl-NL" altLang="nl-NL" sz="1800" b="1" baseline="-25000" dirty="0">
                <a:solidFill>
                  <a:srgbClr val="18FF3F"/>
                </a:solidFill>
              </a:rPr>
              <a:t>W</a:t>
            </a:r>
            <a:endParaRPr lang="nl-NL" altLang="nl-NL" sz="1800" b="1" dirty="0">
              <a:solidFill>
                <a:srgbClr val="18FF3F"/>
              </a:solidFill>
            </a:endParaRP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599D70A9-64B0-CE49-A8B2-1874E88D3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881" y="4971260"/>
            <a:ext cx="240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/>
              <a:t>De persoon duwt niet</a:t>
            </a:r>
          </a:p>
          <a:p>
            <a:pPr eaLnBrk="1" hangingPunct="1"/>
            <a:r>
              <a:rPr lang="nl-NL" altLang="nl-NL" sz="1800"/>
              <a:t>hard genoeg.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6D1F86D4-8E73-E04A-9E33-3BAE8AC17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419" y="5987259"/>
            <a:ext cx="993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/>
              <a:t>F</a:t>
            </a:r>
            <a:r>
              <a:rPr lang="nl-NL" altLang="nl-NL" sz="1800" baseline="-25000"/>
              <a:t>R</a:t>
            </a:r>
            <a:r>
              <a:rPr lang="nl-NL" altLang="nl-NL" sz="1800"/>
              <a:t> = 0N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2C6D54C1-926D-8047-B8AB-3CD3EA803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1531" y="5617373"/>
            <a:ext cx="173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/>
              <a:t>Kist blijft in rust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870B4722-A954-D04E-8E69-E68638FB6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4068" y="4971260"/>
            <a:ext cx="30210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/>
              <a:t>De persoon duwt zo hard,</a:t>
            </a:r>
          </a:p>
          <a:p>
            <a:pPr eaLnBrk="1" hangingPunct="1"/>
            <a:r>
              <a:rPr lang="nl-NL" altLang="nl-NL" sz="1800"/>
              <a:t>dat de kist op het punt staat</a:t>
            </a:r>
          </a:p>
          <a:p>
            <a:pPr eaLnBrk="1" hangingPunct="1"/>
            <a:r>
              <a:rPr lang="nl-NL" altLang="nl-NL" sz="1800"/>
              <a:t>om te gaan bewegen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445E0A05-E22D-B64E-B8A8-E960BD9C1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5893" y="5841209"/>
            <a:ext cx="995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/>
              <a:t>F</a:t>
            </a:r>
            <a:r>
              <a:rPr lang="nl-NL" altLang="nl-NL" sz="1800" baseline="-25000"/>
              <a:t>R</a:t>
            </a:r>
            <a:r>
              <a:rPr lang="nl-NL" altLang="nl-NL" sz="1800"/>
              <a:t> = 0N</a:t>
            </a: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A0BC37F3-4DE4-4245-AF23-42C61B7BD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7605" y="6468273"/>
            <a:ext cx="1722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>
                <a:solidFill>
                  <a:srgbClr val="18FF3F"/>
                </a:solidFill>
              </a:rPr>
              <a:t>F</a:t>
            </a:r>
            <a:r>
              <a:rPr lang="nl-NL" altLang="nl-NL" sz="1800" baseline="-25000">
                <a:solidFill>
                  <a:srgbClr val="18FF3F"/>
                </a:solidFill>
              </a:rPr>
              <a:t>W</a:t>
            </a:r>
            <a:r>
              <a:rPr lang="nl-NL" altLang="nl-NL" sz="1800">
                <a:solidFill>
                  <a:srgbClr val="18FF3F"/>
                </a:solidFill>
              </a:rPr>
              <a:t> = maximaal</a:t>
            </a:r>
          </a:p>
        </p:txBody>
      </p:sp>
      <p:cxnSp>
        <p:nvCxnSpPr>
          <p:cNvPr id="58" name="Rechte verbindingslijn 57">
            <a:extLst>
              <a:ext uri="{FF2B5EF4-FFF2-40B4-BE49-F238E27FC236}">
                <a16:creationId xmlns:a16="http://schemas.microsoft.com/office/drawing/2014/main" id="{3A67A529-2A13-644A-AE3A-CDB3D87D4FA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749624" y="5894390"/>
            <a:ext cx="188595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Rechthoek 62">
            <a:extLst>
              <a:ext uri="{FF2B5EF4-FFF2-40B4-BE49-F238E27FC236}">
                <a16:creationId xmlns:a16="http://schemas.microsoft.com/office/drawing/2014/main" id="{FE24D286-94EA-0447-AB09-46B65F7AE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4419" y="6357147"/>
            <a:ext cx="10807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 dirty="0"/>
              <a:t>F</a:t>
            </a:r>
            <a:r>
              <a:rPr lang="nl-NL" altLang="nl-NL" sz="1800" baseline="-25000" dirty="0"/>
              <a:t>W</a:t>
            </a:r>
            <a:r>
              <a:rPr lang="nl-NL" altLang="nl-NL" sz="1800" dirty="0"/>
              <a:t> = F</a:t>
            </a:r>
            <a:r>
              <a:rPr lang="nl-NL" altLang="nl-NL" sz="1800" baseline="-25000" dirty="0"/>
              <a:t>SP</a:t>
            </a:r>
            <a:endParaRPr lang="nl-NL" altLang="nl-NL" sz="1800" dirty="0"/>
          </a:p>
        </p:txBody>
      </p:sp>
      <p:sp>
        <p:nvSpPr>
          <p:cNvPr id="64" name="Rechthoek 63">
            <a:extLst>
              <a:ext uri="{FF2B5EF4-FFF2-40B4-BE49-F238E27FC236}">
                <a16:creationId xmlns:a16="http://schemas.microsoft.com/office/drawing/2014/main" id="{C9B90742-0266-1B4A-B6C1-1D2705006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2405" y="6171409"/>
            <a:ext cx="10807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 dirty="0"/>
              <a:t>F</a:t>
            </a:r>
            <a:r>
              <a:rPr lang="nl-NL" altLang="nl-NL" sz="1800" baseline="-25000" dirty="0"/>
              <a:t>W</a:t>
            </a:r>
            <a:r>
              <a:rPr lang="nl-NL" altLang="nl-NL" sz="1800" dirty="0"/>
              <a:t> = F</a:t>
            </a:r>
            <a:r>
              <a:rPr lang="nl-NL" altLang="nl-NL" sz="1800" baseline="-25000" dirty="0"/>
              <a:t>SP</a:t>
            </a:r>
            <a:endParaRPr lang="nl-NL" altLang="nl-NL" sz="1800" dirty="0"/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DC726462-5956-1D43-9262-FF29E84AF1D6}"/>
              </a:ext>
            </a:extLst>
          </p:cNvPr>
          <p:cNvSpPr txBox="1"/>
          <p:nvPr/>
        </p:nvSpPr>
        <p:spPr>
          <a:xfrm>
            <a:off x="10544536" y="6275386"/>
            <a:ext cx="1487908" cy="369332"/>
          </a:xfrm>
          <a:prstGeom prst="rect">
            <a:avLst/>
          </a:prstGeom>
          <a:solidFill>
            <a:srgbClr val="FF7D6F"/>
          </a:solidFill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HOOFDMENU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4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56" grpId="0" animBg="1"/>
      <p:bldP spid="55" grpId="0" animBg="1"/>
      <p:bldP spid="60" grpId="0" animBg="1"/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8" grpId="0"/>
      <p:bldP spid="35" grpId="0"/>
      <p:bldP spid="38" grpId="0"/>
      <p:bldP spid="41" grpId="0"/>
      <p:bldP spid="45" grpId="0"/>
      <p:bldP spid="46" grpId="0"/>
      <p:bldP spid="47" grpId="0"/>
      <p:bldP spid="48" grpId="0"/>
      <p:bldP spid="49" grpId="0"/>
      <p:bldP spid="52" grpId="0"/>
      <p:bldP spid="63" grpId="0"/>
      <p:bldP spid="64" grpId="0"/>
      <p:bldP spid="6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FC363C-0021-5545-867A-6163B9381B2C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56615"/>
            <a:ext cx="8150199" cy="869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altLang="nl-NL" sz="2400" dirty="0"/>
              <a:t>Van meerdere krachten één resulterende kracht (F</a:t>
            </a:r>
            <a:r>
              <a:rPr lang="nl-NL" altLang="nl-NL" sz="2400" baseline="-25000" dirty="0"/>
              <a:t>R</a:t>
            </a:r>
            <a:r>
              <a:rPr lang="nl-NL" altLang="nl-NL" sz="2400" dirty="0"/>
              <a:t>) maken.</a:t>
            </a:r>
            <a:br>
              <a:rPr lang="nl-NL" altLang="nl-NL" sz="2400" dirty="0"/>
            </a:br>
            <a:r>
              <a:rPr lang="nl-NL" altLang="nl-NL" sz="2400" dirty="0"/>
              <a:t>Deze F</a:t>
            </a:r>
            <a:r>
              <a:rPr lang="nl-NL" altLang="nl-NL" sz="2400" baseline="-25000" dirty="0"/>
              <a:t>R</a:t>
            </a:r>
            <a:r>
              <a:rPr lang="nl-NL" altLang="nl-NL" sz="2400" dirty="0"/>
              <a:t> zou je als </a:t>
            </a:r>
            <a:r>
              <a:rPr lang="nl-NL" altLang="nl-NL" sz="2400" i="1" dirty="0"/>
              <a:t>vervangende</a:t>
            </a:r>
            <a:r>
              <a:rPr lang="nl-NL" altLang="nl-NL" sz="2400" dirty="0"/>
              <a:t> kracht kunnen zien.</a:t>
            </a:r>
            <a:br>
              <a:rPr lang="nl-NL" altLang="nl-NL" sz="2400" dirty="0"/>
            </a:br>
            <a:br>
              <a:rPr lang="nl-NL" altLang="nl-NL" sz="2400" dirty="0"/>
            </a:br>
            <a:endParaRPr lang="nl-NL" altLang="nl-NL" sz="2400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2DFF88E-B725-9548-B422-580E73EB9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8929" y="218515"/>
            <a:ext cx="2538412" cy="446088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chemeClr val="lt1"/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61EF860-C0D5-9A44-A212-AE537A2FB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130" y="256615"/>
            <a:ext cx="2452211" cy="3698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sz="23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Resulterende</a:t>
            </a:r>
            <a:r>
              <a:rPr lang="nl-NL" altLang="nl-NL" sz="23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 </a:t>
            </a:r>
            <a:r>
              <a:rPr lang="nl-NL" altLang="nl-NL" sz="23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kracht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DEBEDA1-A62D-7241-AF33-D12C667DCA9F}"/>
              </a:ext>
            </a:extLst>
          </p:cNvPr>
          <p:cNvSpPr txBox="1"/>
          <p:nvPr/>
        </p:nvSpPr>
        <p:spPr>
          <a:xfrm>
            <a:off x="39207" y="2037025"/>
            <a:ext cx="4186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- Er werken 2 krachten in dezelfde richting: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71262F60-16CD-594D-80EF-D6CBE944B5CA}"/>
              </a:ext>
            </a:extLst>
          </p:cNvPr>
          <p:cNvSpPr/>
          <p:nvPr/>
        </p:nvSpPr>
        <p:spPr>
          <a:xfrm>
            <a:off x="2880392" y="2876944"/>
            <a:ext cx="342900" cy="3343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127A9D01-5967-AF48-973B-D65777D161E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51842" y="3068476"/>
            <a:ext cx="1060450" cy="1588"/>
          </a:xfrm>
          <a:prstGeom prst="straightConnector1">
            <a:avLst/>
          </a:prstGeom>
          <a:noFill/>
          <a:ln w="57150">
            <a:solidFill>
              <a:srgbClr val="3366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5E58698D-FD4C-3F49-A651-279958E628D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51842" y="2986440"/>
            <a:ext cx="1545583" cy="0"/>
          </a:xfrm>
          <a:prstGeom prst="straightConnector1">
            <a:avLst/>
          </a:prstGeom>
          <a:noFill/>
          <a:ln w="57150">
            <a:solidFill>
              <a:srgbClr val="FFC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Ovaal 12">
            <a:extLst>
              <a:ext uri="{FF2B5EF4-FFF2-40B4-BE49-F238E27FC236}">
                <a16:creationId xmlns:a16="http://schemas.microsoft.com/office/drawing/2014/main" id="{AA775540-72DF-004C-9FFA-3306550DA358}"/>
              </a:ext>
            </a:extLst>
          </p:cNvPr>
          <p:cNvSpPr/>
          <p:nvPr/>
        </p:nvSpPr>
        <p:spPr>
          <a:xfrm>
            <a:off x="5121488" y="2855229"/>
            <a:ext cx="342900" cy="3343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9355AC93-A339-2345-8DC7-614D701CDF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85015" y="3026701"/>
            <a:ext cx="1060450" cy="1588"/>
          </a:xfrm>
          <a:prstGeom prst="straightConnector1">
            <a:avLst/>
          </a:prstGeom>
          <a:noFill/>
          <a:ln w="57150">
            <a:solidFill>
              <a:srgbClr val="3366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8FE891CD-ACDF-9246-A618-8E9188C5B6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53388" y="3047235"/>
            <a:ext cx="1545583" cy="0"/>
          </a:xfrm>
          <a:prstGeom prst="straightConnector1">
            <a:avLst/>
          </a:prstGeom>
          <a:noFill/>
          <a:ln w="57150">
            <a:solidFill>
              <a:srgbClr val="FFC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05580B9B-CE5B-864C-AC9D-D105F5AF28E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76657" y="3020408"/>
            <a:ext cx="2606033" cy="378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9B5DAD0C-3A8A-154C-B773-91A919F51AD0}"/>
              </a:ext>
            </a:extLst>
          </p:cNvPr>
          <p:cNvSpPr txBox="1"/>
          <p:nvPr/>
        </p:nvSpPr>
        <p:spPr>
          <a:xfrm>
            <a:off x="3405533" y="3044142"/>
            <a:ext cx="39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70C0"/>
                </a:solidFill>
              </a:rPr>
              <a:t>F</a:t>
            </a:r>
            <a:r>
              <a:rPr lang="nl-NL" sz="2000" baseline="-25000" dirty="0">
                <a:solidFill>
                  <a:srgbClr val="0070C0"/>
                </a:solidFill>
              </a:rPr>
              <a:t>1</a:t>
            </a:r>
            <a:endParaRPr lang="nl-NL" sz="2000" dirty="0">
              <a:solidFill>
                <a:srgbClr val="0070C0"/>
              </a:solidFill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683B3816-6CDD-4C44-8058-FF1C7FFF3FBF}"/>
              </a:ext>
            </a:extLst>
          </p:cNvPr>
          <p:cNvSpPr txBox="1"/>
          <p:nvPr/>
        </p:nvSpPr>
        <p:spPr>
          <a:xfrm>
            <a:off x="3662065" y="2537981"/>
            <a:ext cx="39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FFC000"/>
                </a:solidFill>
              </a:rPr>
              <a:t>F</a:t>
            </a:r>
            <a:r>
              <a:rPr lang="nl-NL" sz="2000" baseline="-25000" dirty="0">
                <a:solidFill>
                  <a:srgbClr val="FFC000"/>
                </a:solidFill>
              </a:rPr>
              <a:t>2</a:t>
            </a:r>
            <a:endParaRPr lang="nl-NL" sz="2000" dirty="0">
              <a:solidFill>
                <a:srgbClr val="FFC000"/>
              </a:solidFill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1625FB5-1749-0245-A1D5-4DC0BA3A5A52}"/>
              </a:ext>
            </a:extLst>
          </p:cNvPr>
          <p:cNvSpPr txBox="1"/>
          <p:nvPr/>
        </p:nvSpPr>
        <p:spPr>
          <a:xfrm>
            <a:off x="5677113" y="3156869"/>
            <a:ext cx="39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70C0"/>
                </a:solidFill>
              </a:rPr>
              <a:t>F</a:t>
            </a:r>
            <a:r>
              <a:rPr lang="nl-NL" sz="2000" baseline="-25000" dirty="0">
                <a:solidFill>
                  <a:srgbClr val="0070C0"/>
                </a:solidFill>
              </a:rPr>
              <a:t>1</a:t>
            </a:r>
            <a:endParaRPr lang="nl-NL" sz="2000" dirty="0">
              <a:solidFill>
                <a:srgbClr val="0070C0"/>
              </a:solidFill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2F80925B-01E2-9649-9745-3BE95E38F69E}"/>
              </a:ext>
            </a:extLst>
          </p:cNvPr>
          <p:cNvSpPr txBox="1"/>
          <p:nvPr/>
        </p:nvSpPr>
        <p:spPr>
          <a:xfrm>
            <a:off x="6732479" y="2582119"/>
            <a:ext cx="39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FFC000"/>
                </a:solidFill>
              </a:rPr>
              <a:t>F</a:t>
            </a:r>
            <a:r>
              <a:rPr lang="nl-NL" sz="2000" baseline="-25000" dirty="0">
                <a:solidFill>
                  <a:srgbClr val="FFC000"/>
                </a:solidFill>
              </a:rPr>
              <a:t>2</a:t>
            </a:r>
            <a:endParaRPr lang="nl-NL" sz="2000" dirty="0">
              <a:solidFill>
                <a:srgbClr val="FFC000"/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A639E5E8-45F7-C546-AA16-1EA75F26A0C7}"/>
              </a:ext>
            </a:extLst>
          </p:cNvPr>
          <p:cNvSpPr txBox="1"/>
          <p:nvPr/>
        </p:nvSpPr>
        <p:spPr>
          <a:xfrm>
            <a:off x="7277955" y="3166895"/>
            <a:ext cx="39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FF0000"/>
                </a:solidFill>
              </a:rPr>
              <a:t>F</a:t>
            </a:r>
            <a:r>
              <a:rPr lang="nl-NL" sz="2000" baseline="-25000" dirty="0">
                <a:solidFill>
                  <a:srgbClr val="FF0000"/>
                </a:solidFill>
              </a:rPr>
              <a:t>R</a:t>
            </a:r>
            <a:endParaRPr lang="nl-NL" sz="2000" dirty="0">
              <a:solidFill>
                <a:srgbClr val="FF0000"/>
              </a:solidFill>
            </a:endParaRPr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29C81EF7-197A-3B4B-8871-4342CFB75C6B}"/>
              </a:ext>
            </a:extLst>
          </p:cNvPr>
          <p:cNvSpPr/>
          <p:nvPr/>
        </p:nvSpPr>
        <p:spPr>
          <a:xfrm>
            <a:off x="2902305" y="4426516"/>
            <a:ext cx="342900" cy="3343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76AC4070-A270-804E-AC2E-A60143A320F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168720" y="4583522"/>
            <a:ext cx="905035" cy="0"/>
          </a:xfrm>
          <a:prstGeom prst="straightConnector1">
            <a:avLst/>
          </a:prstGeom>
          <a:noFill/>
          <a:ln w="57150">
            <a:solidFill>
              <a:srgbClr val="3366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AE4FFF15-17A9-5D45-8A54-3620B676712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73755" y="4553516"/>
            <a:ext cx="1545583" cy="0"/>
          </a:xfrm>
          <a:prstGeom prst="straightConnector1">
            <a:avLst/>
          </a:prstGeom>
          <a:noFill/>
          <a:ln w="57150">
            <a:solidFill>
              <a:srgbClr val="FFC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3F4460BA-FBF7-D941-A0E5-F7393FF1853F}"/>
              </a:ext>
            </a:extLst>
          </p:cNvPr>
          <p:cNvSpPr txBox="1"/>
          <p:nvPr/>
        </p:nvSpPr>
        <p:spPr>
          <a:xfrm>
            <a:off x="73315" y="3641200"/>
            <a:ext cx="4772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- Er werken 2 krachten  in tegengestelde richting:</a:t>
            </a:r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C9C3883F-B1E4-6742-9A87-E3B01F3D02C7}"/>
              </a:ext>
            </a:extLst>
          </p:cNvPr>
          <p:cNvSpPr/>
          <p:nvPr/>
        </p:nvSpPr>
        <p:spPr>
          <a:xfrm>
            <a:off x="5143401" y="4404801"/>
            <a:ext cx="342900" cy="3343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1DEC50AE-5CD2-E342-BA5F-A2A185441B7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62763" y="4561807"/>
            <a:ext cx="1545583" cy="0"/>
          </a:xfrm>
          <a:prstGeom prst="straightConnector1">
            <a:avLst/>
          </a:prstGeom>
          <a:noFill/>
          <a:ln w="57150">
            <a:solidFill>
              <a:srgbClr val="FFC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kstvak 30">
            <a:extLst>
              <a:ext uri="{FF2B5EF4-FFF2-40B4-BE49-F238E27FC236}">
                <a16:creationId xmlns:a16="http://schemas.microsoft.com/office/drawing/2014/main" id="{5AC348CA-2AF2-024E-96FB-5ADE0143F084}"/>
              </a:ext>
            </a:extLst>
          </p:cNvPr>
          <p:cNvSpPr txBox="1"/>
          <p:nvPr/>
        </p:nvSpPr>
        <p:spPr>
          <a:xfrm>
            <a:off x="2340526" y="4639516"/>
            <a:ext cx="39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70C0"/>
                </a:solidFill>
              </a:rPr>
              <a:t>F</a:t>
            </a:r>
            <a:r>
              <a:rPr lang="nl-NL" sz="2000" baseline="-25000" dirty="0">
                <a:solidFill>
                  <a:srgbClr val="0070C0"/>
                </a:solidFill>
              </a:rPr>
              <a:t>1</a:t>
            </a:r>
            <a:endParaRPr lang="nl-NL" sz="2000" dirty="0">
              <a:solidFill>
                <a:srgbClr val="0070C0"/>
              </a:solidFill>
            </a:endParaRPr>
          </a:p>
        </p:txBody>
      </p: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47AADBD3-806E-4C45-8417-2CF992CDA2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4044" y="4560569"/>
            <a:ext cx="729963" cy="1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kstvak 31">
            <a:extLst>
              <a:ext uri="{FF2B5EF4-FFF2-40B4-BE49-F238E27FC236}">
                <a16:creationId xmlns:a16="http://schemas.microsoft.com/office/drawing/2014/main" id="{8AF9A438-AB52-184B-B8F4-C19E12F9D2A6}"/>
              </a:ext>
            </a:extLst>
          </p:cNvPr>
          <p:cNvSpPr txBox="1"/>
          <p:nvPr/>
        </p:nvSpPr>
        <p:spPr>
          <a:xfrm>
            <a:off x="5982659" y="4639516"/>
            <a:ext cx="39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70C0"/>
                </a:solidFill>
              </a:rPr>
              <a:t>F</a:t>
            </a:r>
            <a:r>
              <a:rPr lang="nl-NL" sz="2000" baseline="-25000" dirty="0">
                <a:solidFill>
                  <a:srgbClr val="0070C0"/>
                </a:solidFill>
              </a:rPr>
              <a:t>1</a:t>
            </a:r>
            <a:endParaRPr lang="nl-NL" sz="2000" dirty="0">
              <a:solidFill>
                <a:srgbClr val="0070C0"/>
              </a:solidFill>
            </a:endParaRP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56ECC8FB-8E53-8740-B662-6D249B894A24}"/>
              </a:ext>
            </a:extLst>
          </p:cNvPr>
          <p:cNvSpPr txBox="1"/>
          <p:nvPr/>
        </p:nvSpPr>
        <p:spPr>
          <a:xfrm>
            <a:off x="6754392" y="4131691"/>
            <a:ext cx="39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FFC000"/>
                </a:solidFill>
              </a:rPr>
              <a:t>F</a:t>
            </a:r>
            <a:r>
              <a:rPr lang="nl-NL" sz="2000" baseline="-25000" dirty="0">
                <a:solidFill>
                  <a:srgbClr val="FFC000"/>
                </a:solidFill>
              </a:rPr>
              <a:t>2</a:t>
            </a:r>
            <a:endParaRPr lang="nl-NL" sz="2000" dirty="0">
              <a:solidFill>
                <a:srgbClr val="FFC000"/>
              </a:solidFill>
            </a:endParaRP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908FAD60-9182-224F-9E45-F3AB0E7E35D6}"/>
              </a:ext>
            </a:extLst>
          </p:cNvPr>
          <p:cNvSpPr txBox="1"/>
          <p:nvPr/>
        </p:nvSpPr>
        <p:spPr>
          <a:xfrm>
            <a:off x="5421581" y="4100135"/>
            <a:ext cx="39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FF0000"/>
                </a:solidFill>
              </a:rPr>
              <a:t>F</a:t>
            </a:r>
            <a:r>
              <a:rPr lang="nl-NL" sz="2000" baseline="-25000" dirty="0">
                <a:solidFill>
                  <a:srgbClr val="FF0000"/>
                </a:solidFill>
              </a:rPr>
              <a:t>R</a:t>
            </a:r>
            <a:endParaRPr lang="nl-NL" sz="2000" dirty="0">
              <a:solidFill>
                <a:srgbClr val="FF0000"/>
              </a:solidFill>
            </a:endParaRP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8CDA43B5-D647-BE45-89A6-E5083CF63F36}"/>
              </a:ext>
            </a:extLst>
          </p:cNvPr>
          <p:cNvSpPr txBox="1"/>
          <p:nvPr/>
        </p:nvSpPr>
        <p:spPr>
          <a:xfrm>
            <a:off x="3970739" y="4105056"/>
            <a:ext cx="39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FFC000"/>
                </a:solidFill>
              </a:rPr>
              <a:t>F</a:t>
            </a:r>
            <a:r>
              <a:rPr lang="nl-NL" sz="2000" baseline="-25000" dirty="0">
                <a:solidFill>
                  <a:srgbClr val="FFC000"/>
                </a:solidFill>
              </a:rPr>
              <a:t>2</a:t>
            </a:r>
            <a:endParaRPr lang="nl-NL" sz="2000" dirty="0">
              <a:solidFill>
                <a:srgbClr val="FFC000"/>
              </a:solidFill>
            </a:endParaRPr>
          </a:p>
        </p:txBody>
      </p:sp>
      <p:cxnSp>
        <p:nvCxnSpPr>
          <p:cNvPr id="37" name="Rechte verbindingslijn met pijl 36">
            <a:extLst>
              <a:ext uri="{FF2B5EF4-FFF2-40B4-BE49-F238E27FC236}">
                <a16:creationId xmlns:a16="http://schemas.microsoft.com/office/drawing/2014/main" id="{E841945D-F533-3344-8794-8D480E52A71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003311" y="4571999"/>
            <a:ext cx="905035" cy="0"/>
          </a:xfrm>
          <a:prstGeom prst="straightConnector1">
            <a:avLst/>
          </a:prstGeom>
          <a:noFill/>
          <a:ln w="57150">
            <a:solidFill>
              <a:srgbClr val="3366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kstvak 40">
            <a:extLst>
              <a:ext uri="{FF2B5EF4-FFF2-40B4-BE49-F238E27FC236}">
                <a16:creationId xmlns:a16="http://schemas.microsoft.com/office/drawing/2014/main" id="{BAB6F5B1-78E2-C448-9210-3E7BCEF6A2E7}"/>
              </a:ext>
            </a:extLst>
          </p:cNvPr>
          <p:cNvSpPr txBox="1"/>
          <p:nvPr/>
        </p:nvSpPr>
        <p:spPr>
          <a:xfrm>
            <a:off x="8249823" y="2762237"/>
            <a:ext cx="2024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F</a:t>
            </a:r>
            <a:r>
              <a:rPr lang="nl-NL" sz="3200" baseline="-25000" dirty="0">
                <a:solidFill>
                  <a:srgbClr val="FF0000"/>
                </a:solidFill>
              </a:rPr>
              <a:t>R </a:t>
            </a:r>
            <a:r>
              <a:rPr lang="nl-NL" sz="3200" dirty="0"/>
              <a:t> =</a:t>
            </a:r>
            <a:r>
              <a:rPr lang="nl-NL" sz="3200" dirty="0">
                <a:solidFill>
                  <a:srgbClr val="00B0F0"/>
                </a:solidFill>
              </a:rPr>
              <a:t> F</a:t>
            </a:r>
            <a:r>
              <a:rPr lang="nl-NL" sz="3200" baseline="-25000" dirty="0">
                <a:solidFill>
                  <a:srgbClr val="00B0F0"/>
                </a:solidFill>
              </a:rPr>
              <a:t>1</a:t>
            </a:r>
            <a:r>
              <a:rPr lang="nl-NL" sz="3200" dirty="0">
                <a:solidFill>
                  <a:srgbClr val="00B0F0"/>
                </a:solidFill>
              </a:rPr>
              <a:t> </a:t>
            </a:r>
            <a:r>
              <a:rPr lang="nl-NL" sz="3200" dirty="0"/>
              <a:t>+ </a:t>
            </a:r>
            <a:r>
              <a:rPr lang="nl-NL" sz="3200" dirty="0">
                <a:solidFill>
                  <a:srgbClr val="FFC000"/>
                </a:solidFill>
              </a:rPr>
              <a:t>F</a:t>
            </a:r>
            <a:r>
              <a:rPr lang="nl-NL" sz="3200" baseline="-25000" dirty="0">
                <a:solidFill>
                  <a:srgbClr val="FFC000"/>
                </a:solidFill>
              </a:rPr>
              <a:t>2</a:t>
            </a:r>
            <a:endParaRPr lang="nl-NL" sz="3200" dirty="0">
              <a:solidFill>
                <a:srgbClr val="FFC000"/>
              </a:solidFill>
            </a:endParaRP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0F4E4C8E-9052-5A49-A3D5-3BCCA7B73098}"/>
              </a:ext>
            </a:extLst>
          </p:cNvPr>
          <p:cNvSpPr txBox="1"/>
          <p:nvPr/>
        </p:nvSpPr>
        <p:spPr>
          <a:xfrm>
            <a:off x="8289899" y="4207857"/>
            <a:ext cx="1944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F</a:t>
            </a:r>
            <a:r>
              <a:rPr lang="nl-NL" sz="3200" baseline="-25000" dirty="0">
                <a:solidFill>
                  <a:srgbClr val="FF0000"/>
                </a:solidFill>
              </a:rPr>
              <a:t>R</a:t>
            </a:r>
            <a:r>
              <a:rPr lang="nl-NL" sz="3200" baseline="-25000" dirty="0"/>
              <a:t> </a:t>
            </a:r>
            <a:r>
              <a:rPr lang="nl-NL" sz="3200" dirty="0"/>
              <a:t> = </a:t>
            </a:r>
            <a:r>
              <a:rPr lang="nl-NL" sz="3200" dirty="0">
                <a:solidFill>
                  <a:srgbClr val="FFC000"/>
                </a:solidFill>
              </a:rPr>
              <a:t>F</a:t>
            </a:r>
            <a:r>
              <a:rPr lang="nl-NL" sz="3200" baseline="-25000" dirty="0">
                <a:solidFill>
                  <a:srgbClr val="FFC000"/>
                </a:solidFill>
              </a:rPr>
              <a:t>2</a:t>
            </a:r>
            <a:r>
              <a:rPr lang="nl-NL" sz="3200" dirty="0"/>
              <a:t> - </a:t>
            </a:r>
            <a:r>
              <a:rPr lang="nl-NL" sz="3200" dirty="0">
                <a:solidFill>
                  <a:srgbClr val="00B0F0"/>
                </a:solidFill>
              </a:rPr>
              <a:t>F</a:t>
            </a:r>
            <a:r>
              <a:rPr lang="nl-NL" sz="3200" baseline="-25000" dirty="0">
                <a:solidFill>
                  <a:srgbClr val="00B0F0"/>
                </a:solidFill>
              </a:rPr>
              <a:t>1</a:t>
            </a:r>
            <a:endParaRPr lang="nl-NL" sz="3200" dirty="0">
              <a:solidFill>
                <a:srgbClr val="00B0F0"/>
              </a:solidFill>
            </a:endParaRP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D40B4628-8D37-7D45-9CB3-24327D1A586F}"/>
              </a:ext>
            </a:extLst>
          </p:cNvPr>
          <p:cNvSpPr txBox="1"/>
          <p:nvPr/>
        </p:nvSpPr>
        <p:spPr>
          <a:xfrm>
            <a:off x="73315" y="5250370"/>
            <a:ext cx="5775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- Er werken 2 even grote krachten  in tegengestelde richting:</a:t>
            </a:r>
          </a:p>
        </p:txBody>
      </p:sp>
      <p:sp>
        <p:nvSpPr>
          <p:cNvPr id="44" name="Ovaal 43">
            <a:extLst>
              <a:ext uri="{FF2B5EF4-FFF2-40B4-BE49-F238E27FC236}">
                <a16:creationId xmlns:a16="http://schemas.microsoft.com/office/drawing/2014/main" id="{C0713EC1-968B-D04E-934E-F0B48A7F4D34}"/>
              </a:ext>
            </a:extLst>
          </p:cNvPr>
          <p:cNvSpPr/>
          <p:nvPr/>
        </p:nvSpPr>
        <p:spPr>
          <a:xfrm>
            <a:off x="2953466" y="6057939"/>
            <a:ext cx="342900" cy="3343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5" name="Rechte verbindingslijn met pijl 44">
            <a:extLst>
              <a:ext uri="{FF2B5EF4-FFF2-40B4-BE49-F238E27FC236}">
                <a16:creationId xmlns:a16="http://schemas.microsoft.com/office/drawing/2014/main" id="{C2AFC5C0-CC5F-A246-BCB7-4F35DAD354E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712701" y="6214945"/>
            <a:ext cx="1412216" cy="0"/>
          </a:xfrm>
          <a:prstGeom prst="straightConnector1">
            <a:avLst/>
          </a:prstGeom>
          <a:noFill/>
          <a:ln w="57150">
            <a:solidFill>
              <a:srgbClr val="3366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Rechte verbindingslijn met pijl 45">
            <a:extLst>
              <a:ext uri="{FF2B5EF4-FFF2-40B4-BE49-F238E27FC236}">
                <a16:creationId xmlns:a16="http://schemas.microsoft.com/office/drawing/2014/main" id="{68B5F15B-D4BC-B941-9FF4-A87F1BE0654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108830" y="6190094"/>
            <a:ext cx="1306770" cy="4178"/>
          </a:xfrm>
          <a:prstGeom prst="straightConnector1">
            <a:avLst/>
          </a:prstGeom>
          <a:noFill/>
          <a:ln w="57150">
            <a:solidFill>
              <a:srgbClr val="FFC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Tekstvak 46">
            <a:extLst>
              <a:ext uri="{FF2B5EF4-FFF2-40B4-BE49-F238E27FC236}">
                <a16:creationId xmlns:a16="http://schemas.microsoft.com/office/drawing/2014/main" id="{FDCF3EFE-21B4-034D-967D-10ED43153952}"/>
              </a:ext>
            </a:extLst>
          </p:cNvPr>
          <p:cNvSpPr txBox="1"/>
          <p:nvPr/>
        </p:nvSpPr>
        <p:spPr>
          <a:xfrm>
            <a:off x="2031082" y="6235619"/>
            <a:ext cx="39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70C0"/>
                </a:solidFill>
              </a:rPr>
              <a:t>F</a:t>
            </a:r>
            <a:r>
              <a:rPr lang="nl-NL" sz="2000" baseline="-25000" dirty="0">
                <a:solidFill>
                  <a:srgbClr val="0070C0"/>
                </a:solidFill>
              </a:rPr>
              <a:t>1</a:t>
            </a:r>
            <a:endParaRPr lang="nl-NL" sz="2000" dirty="0">
              <a:solidFill>
                <a:srgbClr val="0070C0"/>
              </a:solidFill>
            </a:endParaRP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C93D7348-BA3A-B74C-A098-461FA9EA240F}"/>
              </a:ext>
            </a:extLst>
          </p:cNvPr>
          <p:cNvSpPr txBox="1"/>
          <p:nvPr/>
        </p:nvSpPr>
        <p:spPr>
          <a:xfrm>
            <a:off x="4021900" y="5736479"/>
            <a:ext cx="39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FFC000"/>
                </a:solidFill>
              </a:rPr>
              <a:t>F</a:t>
            </a:r>
            <a:r>
              <a:rPr lang="nl-NL" sz="2000" baseline="-25000" dirty="0">
                <a:solidFill>
                  <a:srgbClr val="FFC000"/>
                </a:solidFill>
              </a:rPr>
              <a:t>2</a:t>
            </a:r>
            <a:endParaRPr lang="nl-NL" sz="2000" dirty="0">
              <a:solidFill>
                <a:srgbClr val="FFC000"/>
              </a:solidFill>
            </a:endParaRPr>
          </a:p>
        </p:txBody>
      </p:sp>
      <p:sp>
        <p:nvSpPr>
          <p:cNvPr id="52" name="Ovaal 51">
            <a:extLst>
              <a:ext uri="{FF2B5EF4-FFF2-40B4-BE49-F238E27FC236}">
                <a16:creationId xmlns:a16="http://schemas.microsoft.com/office/drawing/2014/main" id="{D690958F-DA66-6C45-86F4-4627C7D50056}"/>
              </a:ext>
            </a:extLst>
          </p:cNvPr>
          <p:cNvSpPr/>
          <p:nvPr/>
        </p:nvSpPr>
        <p:spPr>
          <a:xfrm>
            <a:off x="5163046" y="6057939"/>
            <a:ext cx="342900" cy="3343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D1E431B4-BAC2-BB4F-A390-8988E94D5AF0}"/>
              </a:ext>
            </a:extLst>
          </p:cNvPr>
          <p:cNvSpPr txBox="1"/>
          <p:nvPr/>
        </p:nvSpPr>
        <p:spPr>
          <a:xfrm>
            <a:off x="8302660" y="5936534"/>
            <a:ext cx="1542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F</a:t>
            </a:r>
            <a:r>
              <a:rPr lang="nl-NL" sz="3200" baseline="-25000" dirty="0">
                <a:solidFill>
                  <a:srgbClr val="FF0000"/>
                </a:solidFill>
              </a:rPr>
              <a:t>R</a:t>
            </a:r>
            <a:r>
              <a:rPr lang="nl-NL" sz="3200" baseline="-25000" dirty="0"/>
              <a:t> </a:t>
            </a:r>
            <a:r>
              <a:rPr lang="nl-NL" sz="3200" dirty="0"/>
              <a:t> = </a:t>
            </a:r>
            <a:r>
              <a:rPr lang="nl-NL" sz="3200" dirty="0">
                <a:solidFill>
                  <a:srgbClr val="FF0000"/>
                </a:solidFill>
              </a:rPr>
              <a:t>0 N</a:t>
            </a:r>
          </a:p>
        </p:txBody>
      </p:sp>
      <p:sp>
        <p:nvSpPr>
          <p:cNvPr id="54" name="Rechthoek 53">
            <a:extLst>
              <a:ext uri="{FF2B5EF4-FFF2-40B4-BE49-F238E27FC236}">
                <a16:creationId xmlns:a16="http://schemas.microsoft.com/office/drawing/2014/main" id="{AC1C7698-6B1B-E44D-9978-395BA01BD35A}"/>
              </a:ext>
            </a:extLst>
          </p:cNvPr>
          <p:cNvSpPr/>
          <p:nvPr/>
        </p:nvSpPr>
        <p:spPr>
          <a:xfrm>
            <a:off x="137870" y="1070395"/>
            <a:ext cx="104285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2400" b="1" u="sng" dirty="0"/>
              <a:t>Definitie resulterende kracht:</a:t>
            </a:r>
            <a:br>
              <a:rPr lang="nl-NL" altLang="nl-NL" sz="2400" b="1" dirty="0"/>
            </a:br>
            <a:r>
              <a:rPr lang="nl-NL" altLang="nl-NL" sz="2400" dirty="0"/>
              <a:t>Dit is de kracht die hetzelfde resultaat geeft als de oorspronkelijke krachten samen.</a:t>
            </a:r>
            <a:endParaRPr lang="nl-NL" sz="2400" dirty="0"/>
          </a:p>
        </p:txBody>
      </p:sp>
      <p:sp>
        <p:nvSpPr>
          <p:cNvPr id="55" name="Ovaal 54">
            <a:extLst>
              <a:ext uri="{FF2B5EF4-FFF2-40B4-BE49-F238E27FC236}">
                <a16:creationId xmlns:a16="http://schemas.microsoft.com/office/drawing/2014/main" id="{A3BE3444-065D-DA41-BAB0-E2F49FD92DE8}"/>
              </a:ext>
            </a:extLst>
          </p:cNvPr>
          <p:cNvSpPr/>
          <p:nvPr/>
        </p:nvSpPr>
        <p:spPr>
          <a:xfrm>
            <a:off x="5292938" y="6178314"/>
            <a:ext cx="92265" cy="94401"/>
          </a:xfrm>
          <a:prstGeom prst="ellipse">
            <a:avLst/>
          </a:prstGeom>
          <a:solidFill>
            <a:srgbClr val="FF7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C846D134-9762-C44B-A39A-69CC0BADD99F}"/>
              </a:ext>
            </a:extLst>
          </p:cNvPr>
          <p:cNvSpPr txBox="1"/>
          <p:nvPr/>
        </p:nvSpPr>
        <p:spPr>
          <a:xfrm>
            <a:off x="10544536" y="6275386"/>
            <a:ext cx="1487908" cy="369332"/>
          </a:xfrm>
          <a:prstGeom prst="rect">
            <a:avLst/>
          </a:prstGeom>
          <a:solidFill>
            <a:srgbClr val="FF7D6F"/>
          </a:solidFill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HOOFDMENU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8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  <p:bldP spid="10" grpId="0" animBg="1"/>
      <p:bldP spid="13" grpId="0" animBg="1"/>
      <p:bldP spid="18" grpId="0"/>
      <p:bldP spid="19" grpId="0"/>
      <p:bldP spid="20" grpId="0"/>
      <p:bldP spid="20" grpId="1"/>
      <p:bldP spid="21" grpId="0"/>
      <p:bldP spid="21" grpId="1"/>
      <p:bldP spid="22" grpId="0"/>
      <p:bldP spid="24" grpId="0" animBg="1"/>
      <p:bldP spid="23" grpId="0"/>
      <p:bldP spid="27" grpId="0" animBg="1"/>
      <p:bldP spid="31" grpId="0"/>
      <p:bldP spid="32" grpId="0"/>
      <p:bldP spid="32" grpId="1"/>
      <p:bldP spid="33" grpId="0"/>
      <p:bldP spid="33" grpId="1"/>
      <p:bldP spid="34" grpId="0"/>
      <p:bldP spid="36" grpId="0"/>
      <p:bldP spid="41" grpId="0"/>
      <p:bldP spid="42" grpId="0"/>
      <p:bldP spid="43" grpId="0"/>
      <p:bldP spid="44" grpId="0" animBg="1"/>
      <p:bldP spid="47" grpId="0"/>
      <p:bldP spid="48" grpId="0"/>
      <p:bldP spid="52" grpId="0" animBg="1"/>
      <p:bldP spid="53" grpId="0"/>
      <p:bldP spid="54" grpId="0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hthoek 82">
            <a:extLst>
              <a:ext uri="{FF2B5EF4-FFF2-40B4-BE49-F238E27FC236}">
                <a16:creationId xmlns:a16="http://schemas.microsoft.com/office/drawing/2014/main" id="{EF9D1D50-F50C-2E49-B5EC-55B82605C1FD}"/>
              </a:ext>
            </a:extLst>
          </p:cNvPr>
          <p:cNvSpPr/>
          <p:nvPr/>
        </p:nvSpPr>
        <p:spPr>
          <a:xfrm>
            <a:off x="6644208" y="5015329"/>
            <a:ext cx="4798772" cy="11356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0" name="Rechthoek 69">
            <a:extLst>
              <a:ext uri="{FF2B5EF4-FFF2-40B4-BE49-F238E27FC236}">
                <a16:creationId xmlns:a16="http://schemas.microsoft.com/office/drawing/2014/main" id="{8C5D110E-AC9D-B84C-A5A0-1343757B75BA}"/>
              </a:ext>
            </a:extLst>
          </p:cNvPr>
          <p:cNvSpPr/>
          <p:nvPr/>
        </p:nvSpPr>
        <p:spPr>
          <a:xfrm>
            <a:off x="45472" y="80190"/>
            <a:ext cx="6549610" cy="3015628"/>
          </a:xfrm>
          <a:prstGeom prst="rect">
            <a:avLst/>
          </a:prstGeom>
          <a:solidFill>
            <a:srgbClr val="FDEA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67EA9016-36E4-3544-973D-2798502FA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3614" y="180415"/>
            <a:ext cx="3431617" cy="4460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chemeClr val="lt1"/>
              </a:solidFill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892F495C-571E-EB45-9B4E-B386A7FA881A}"/>
              </a:ext>
            </a:extLst>
          </p:cNvPr>
          <p:cNvSpPr txBox="1">
            <a:spLocks/>
          </p:cNvSpPr>
          <p:nvPr/>
        </p:nvSpPr>
        <p:spPr>
          <a:xfrm>
            <a:off x="9060222" y="239759"/>
            <a:ext cx="2363992" cy="3698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20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NIET (BLIJFT IN RUST)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0D449AA-CAB6-0E49-A2FC-B60740A5BEFA}"/>
              </a:ext>
            </a:extLst>
          </p:cNvPr>
          <p:cNvSpPr txBox="1"/>
          <p:nvPr/>
        </p:nvSpPr>
        <p:spPr>
          <a:xfrm>
            <a:off x="10513680" y="6370138"/>
            <a:ext cx="1487908" cy="369332"/>
          </a:xfrm>
          <a:prstGeom prst="rect">
            <a:avLst/>
          </a:prstGeom>
          <a:solidFill>
            <a:srgbClr val="FF7D6F"/>
          </a:solidFill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HOOFDMENU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9ECA442E-8330-F14C-8F79-0A0265D4E48B}"/>
              </a:ext>
            </a:extLst>
          </p:cNvPr>
          <p:cNvSpPr txBox="1"/>
          <p:nvPr/>
        </p:nvSpPr>
        <p:spPr>
          <a:xfrm>
            <a:off x="6595081" y="693781"/>
            <a:ext cx="5260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Een kist (m = 50 kg) blijft </a:t>
            </a:r>
            <a:r>
              <a:rPr lang="nl-NL" sz="2000" b="1" dirty="0"/>
              <a:t>in rust  (v = 0 m/s)</a:t>
            </a:r>
          </a:p>
        </p:txBody>
      </p:sp>
      <p:grpSp>
        <p:nvGrpSpPr>
          <p:cNvPr id="87" name="Groep 86">
            <a:extLst>
              <a:ext uri="{FF2B5EF4-FFF2-40B4-BE49-F238E27FC236}">
                <a16:creationId xmlns:a16="http://schemas.microsoft.com/office/drawing/2014/main" id="{A6550E10-5540-1A4A-8727-447E95654B75}"/>
              </a:ext>
            </a:extLst>
          </p:cNvPr>
          <p:cNvGrpSpPr/>
          <p:nvPr/>
        </p:nvGrpSpPr>
        <p:grpSpPr>
          <a:xfrm>
            <a:off x="2122406" y="3660682"/>
            <a:ext cx="1243349" cy="2600862"/>
            <a:chOff x="2123385" y="3646157"/>
            <a:chExt cx="1243349" cy="2600862"/>
          </a:xfrm>
        </p:grpSpPr>
        <p:grpSp>
          <p:nvGrpSpPr>
            <p:cNvPr id="86" name="Groep 85">
              <a:extLst>
                <a:ext uri="{FF2B5EF4-FFF2-40B4-BE49-F238E27FC236}">
                  <a16:creationId xmlns:a16="http://schemas.microsoft.com/office/drawing/2014/main" id="{AB38F206-AC1F-2645-8777-5B2BE24EC810}"/>
                </a:ext>
              </a:extLst>
            </p:cNvPr>
            <p:cNvGrpSpPr/>
            <p:nvPr/>
          </p:nvGrpSpPr>
          <p:grpSpPr>
            <a:xfrm>
              <a:off x="2123385" y="3646157"/>
              <a:ext cx="1243349" cy="2600862"/>
              <a:chOff x="2137596" y="3674524"/>
              <a:chExt cx="1243349" cy="2600862"/>
            </a:xfrm>
          </p:grpSpPr>
          <p:sp>
            <p:nvSpPr>
              <p:cNvPr id="31" name="Oval 9">
                <a:extLst>
                  <a:ext uri="{FF2B5EF4-FFF2-40B4-BE49-F238E27FC236}">
                    <a16:creationId xmlns:a16="http://schemas.microsoft.com/office/drawing/2014/main" id="{D0B13A23-4B07-C043-AC3F-ABC19AC845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236222">
                <a:off x="3023833" y="3797122"/>
                <a:ext cx="140120" cy="574104"/>
              </a:xfrm>
              <a:prstGeom prst="ellipse">
                <a:avLst/>
              </a:prstGeom>
              <a:solidFill>
                <a:srgbClr val="A1CD44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grpSp>
            <p:nvGrpSpPr>
              <p:cNvPr id="81" name="Groep 80">
                <a:extLst>
                  <a:ext uri="{FF2B5EF4-FFF2-40B4-BE49-F238E27FC236}">
                    <a16:creationId xmlns:a16="http://schemas.microsoft.com/office/drawing/2014/main" id="{8707F6A2-DD2B-9944-822D-744840A9AD16}"/>
                  </a:ext>
                </a:extLst>
              </p:cNvPr>
              <p:cNvGrpSpPr/>
              <p:nvPr/>
            </p:nvGrpSpPr>
            <p:grpSpPr>
              <a:xfrm>
                <a:off x="2137596" y="3674524"/>
                <a:ext cx="1157514" cy="2600862"/>
                <a:chOff x="2137596" y="3674524"/>
                <a:chExt cx="1157514" cy="2600862"/>
              </a:xfrm>
            </p:grpSpPr>
            <p:sp>
              <p:nvSpPr>
                <p:cNvPr id="30" name="Oval 8">
                  <a:extLst>
                    <a:ext uri="{FF2B5EF4-FFF2-40B4-BE49-F238E27FC236}">
                      <a16:creationId xmlns:a16="http://schemas.microsoft.com/office/drawing/2014/main" id="{C0524D9D-A72F-DD4C-861D-71FDCD0EFF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38066" y="4106946"/>
                  <a:ext cx="554417" cy="193461"/>
                </a:xfrm>
                <a:prstGeom prst="ellipse">
                  <a:avLst/>
                </a:prstGeom>
                <a:solidFill>
                  <a:srgbClr val="A1CD4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5" name="Oval 7">
                  <a:extLst>
                    <a:ext uri="{FF2B5EF4-FFF2-40B4-BE49-F238E27FC236}">
                      <a16:creationId xmlns:a16="http://schemas.microsoft.com/office/drawing/2014/main" id="{B4F485BB-0A34-3B47-97BA-D9240A393F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29201" y="6178922"/>
                  <a:ext cx="307509" cy="87199"/>
                </a:xfrm>
                <a:prstGeom prst="ellipse">
                  <a:avLst/>
                </a:prstGeom>
                <a:solidFill>
                  <a:srgbClr val="A1CD4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4" name="Oval 5">
                  <a:extLst>
                    <a:ext uri="{FF2B5EF4-FFF2-40B4-BE49-F238E27FC236}">
                      <a16:creationId xmlns:a16="http://schemas.microsoft.com/office/drawing/2014/main" id="{1208BED0-2060-6443-8FE4-EAA9CD4363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141739">
                  <a:off x="2333782" y="5429771"/>
                  <a:ext cx="153755" cy="784330"/>
                </a:xfrm>
                <a:prstGeom prst="ellipse">
                  <a:avLst/>
                </a:prstGeom>
                <a:solidFill>
                  <a:srgbClr val="A1CD4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3" name="Oval 6">
                  <a:extLst>
                    <a:ext uri="{FF2B5EF4-FFF2-40B4-BE49-F238E27FC236}">
                      <a16:creationId xmlns:a16="http://schemas.microsoft.com/office/drawing/2014/main" id="{9688EB00-3438-E04C-9BBA-36FE76E260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0561191">
                  <a:off x="2348940" y="5054039"/>
                  <a:ext cx="287053" cy="560477"/>
                </a:xfrm>
                <a:prstGeom prst="ellipse">
                  <a:avLst/>
                </a:prstGeom>
                <a:solidFill>
                  <a:srgbClr val="A1CD4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15" name="Oval 3">
                  <a:extLst>
                    <a:ext uri="{FF2B5EF4-FFF2-40B4-BE49-F238E27FC236}">
                      <a16:creationId xmlns:a16="http://schemas.microsoft.com/office/drawing/2014/main" id="{000F1580-ADD6-A542-8377-908B7355D3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411366">
                  <a:off x="2194824" y="4076440"/>
                  <a:ext cx="438674" cy="1178405"/>
                </a:xfrm>
                <a:prstGeom prst="ellipse">
                  <a:avLst/>
                </a:prstGeom>
                <a:solidFill>
                  <a:srgbClr val="A1CD4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dirty="0"/>
                </a:p>
              </p:txBody>
            </p:sp>
            <p:sp>
              <p:nvSpPr>
                <p:cNvPr id="16" name="Oval 4">
                  <a:extLst>
                    <a:ext uri="{FF2B5EF4-FFF2-40B4-BE49-F238E27FC236}">
                      <a16:creationId xmlns:a16="http://schemas.microsoft.com/office/drawing/2014/main" id="{FA39D966-B9A8-6B45-B50C-DBDB4310FB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768031">
                  <a:off x="2352425" y="3674524"/>
                  <a:ext cx="307509" cy="435994"/>
                </a:xfrm>
                <a:prstGeom prst="ellipse">
                  <a:avLst/>
                </a:prstGeom>
                <a:solidFill>
                  <a:srgbClr val="A1CD4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17" name="Oval 5">
                  <a:extLst>
                    <a:ext uri="{FF2B5EF4-FFF2-40B4-BE49-F238E27FC236}">
                      <a16:creationId xmlns:a16="http://schemas.microsoft.com/office/drawing/2014/main" id="{5CEC62D0-CA6C-1147-98A9-84254A98D5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472167">
                  <a:off x="2164266" y="5485157"/>
                  <a:ext cx="153755" cy="784330"/>
                </a:xfrm>
                <a:prstGeom prst="ellipse">
                  <a:avLst/>
                </a:prstGeom>
                <a:solidFill>
                  <a:srgbClr val="A1CD4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18" name="Oval 6">
                  <a:extLst>
                    <a:ext uri="{FF2B5EF4-FFF2-40B4-BE49-F238E27FC236}">
                      <a16:creationId xmlns:a16="http://schemas.microsoft.com/office/drawing/2014/main" id="{14A090A3-F006-AC4E-9568-E89A1A64DB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71086">
                  <a:off x="2178067" y="5057402"/>
                  <a:ext cx="287053" cy="560477"/>
                </a:xfrm>
                <a:prstGeom prst="ellipse">
                  <a:avLst/>
                </a:prstGeom>
                <a:solidFill>
                  <a:srgbClr val="A1CD4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19" name="Oval 7">
                  <a:extLst>
                    <a:ext uri="{FF2B5EF4-FFF2-40B4-BE49-F238E27FC236}">
                      <a16:creationId xmlns:a16="http://schemas.microsoft.com/office/drawing/2014/main" id="{EE754F81-FE84-7A47-86FC-52CBCF6ACE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37596" y="6188187"/>
                  <a:ext cx="307509" cy="87199"/>
                </a:xfrm>
                <a:prstGeom prst="ellipse">
                  <a:avLst/>
                </a:prstGeom>
                <a:solidFill>
                  <a:srgbClr val="A1CD4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0" name="Oval 8">
                  <a:extLst>
                    <a:ext uri="{FF2B5EF4-FFF2-40B4-BE49-F238E27FC236}">
                      <a16:creationId xmlns:a16="http://schemas.microsoft.com/office/drawing/2014/main" id="{91384F60-82CF-FB47-903F-B09852621E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739483">
                  <a:off x="2380794" y="4279712"/>
                  <a:ext cx="554417" cy="193461"/>
                </a:xfrm>
                <a:prstGeom prst="ellipse">
                  <a:avLst/>
                </a:prstGeom>
                <a:solidFill>
                  <a:srgbClr val="A1CD4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1" name="Oval 9">
                  <a:extLst>
                    <a:ext uri="{FF2B5EF4-FFF2-40B4-BE49-F238E27FC236}">
                      <a16:creationId xmlns:a16="http://schemas.microsoft.com/office/drawing/2014/main" id="{D805C487-0407-8749-A746-0C1FFB2F78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986901">
                  <a:off x="2937998" y="4086672"/>
                  <a:ext cx="140120" cy="574104"/>
                </a:xfrm>
                <a:prstGeom prst="ellipse">
                  <a:avLst/>
                </a:prstGeom>
                <a:solidFill>
                  <a:srgbClr val="A1CD4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</p:grpSp>
        </p:grpSp>
        <p:sp>
          <p:nvSpPr>
            <p:cNvPr id="22" name="Oval 7">
              <a:extLst>
                <a:ext uri="{FF2B5EF4-FFF2-40B4-BE49-F238E27FC236}">
                  <a16:creationId xmlns:a16="http://schemas.microsoft.com/office/drawing/2014/main" id="{F056836E-EC23-F64C-BD78-49FD31AB84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740843">
              <a:off x="3179933" y="4075568"/>
              <a:ext cx="200300" cy="116751"/>
            </a:xfrm>
            <a:prstGeom prst="ellipse">
              <a:avLst/>
            </a:prstGeom>
            <a:solidFill>
              <a:srgbClr val="A1CD4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" name="Oval 7">
              <a:extLst>
                <a:ext uri="{FF2B5EF4-FFF2-40B4-BE49-F238E27FC236}">
                  <a16:creationId xmlns:a16="http://schemas.microsoft.com/office/drawing/2014/main" id="{4707B2F8-5B8E-014A-A931-9756851D62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50748">
              <a:off x="3204098" y="3843981"/>
              <a:ext cx="200300" cy="116751"/>
            </a:xfrm>
            <a:prstGeom prst="ellipse">
              <a:avLst/>
            </a:prstGeom>
            <a:solidFill>
              <a:srgbClr val="A1CD4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BFFB71B3-332D-954C-B6F7-865C8738C304}"/>
              </a:ext>
            </a:extLst>
          </p:cNvPr>
          <p:cNvCxnSpPr/>
          <p:nvPr/>
        </p:nvCxnSpPr>
        <p:spPr>
          <a:xfrm>
            <a:off x="1055110" y="6275386"/>
            <a:ext cx="5686425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Afbeelding 14">
            <a:extLst>
              <a:ext uri="{FF2B5EF4-FFF2-40B4-BE49-F238E27FC236}">
                <a16:creationId xmlns:a16="http://schemas.microsoft.com/office/drawing/2014/main" id="{C4A3E3B5-F128-E54D-B403-C50C1FBE820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935" y="3161478"/>
            <a:ext cx="1812235" cy="308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kstvak 35">
            <a:extLst>
              <a:ext uri="{FF2B5EF4-FFF2-40B4-BE49-F238E27FC236}">
                <a16:creationId xmlns:a16="http://schemas.microsoft.com/office/drawing/2014/main" id="{BCC83815-1E3A-784F-A6A7-ECEBE65624B1}"/>
              </a:ext>
            </a:extLst>
          </p:cNvPr>
          <p:cNvSpPr txBox="1"/>
          <p:nvPr/>
        </p:nvSpPr>
        <p:spPr>
          <a:xfrm>
            <a:off x="6626735" y="3226433"/>
            <a:ext cx="5406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Van deze kist en met deze ondergrond is bepaald dat de </a:t>
            </a:r>
            <a:r>
              <a:rPr lang="nl-NL" sz="2000" b="1" i="1" u="sng" dirty="0"/>
              <a:t>maximale</a:t>
            </a:r>
            <a:r>
              <a:rPr lang="nl-NL" sz="2000" dirty="0"/>
              <a:t> wrijvingskracht </a:t>
            </a:r>
            <a:r>
              <a:rPr lang="nl-NL" sz="2000" b="1" dirty="0"/>
              <a:t>(</a:t>
            </a:r>
            <a:r>
              <a:rPr lang="nl-NL" sz="2000" b="1" dirty="0">
                <a:solidFill>
                  <a:srgbClr val="00B050"/>
                </a:solidFill>
              </a:rPr>
              <a:t>F</a:t>
            </a:r>
            <a:r>
              <a:rPr lang="nl-NL" sz="2000" b="1" baseline="-25000" dirty="0">
                <a:solidFill>
                  <a:srgbClr val="00B050"/>
                </a:solidFill>
              </a:rPr>
              <a:t>W</a:t>
            </a:r>
            <a:r>
              <a:rPr lang="nl-NL" sz="2000" dirty="0"/>
              <a:t>) = </a:t>
            </a:r>
            <a:r>
              <a:rPr lang="nl-NL" sz="2000" dirty="0">
                <a:solidFill>
                  <a:srgbClr val="00B050"/>
                </a:solidFill>
              </a:rPr>
              <a:t>300 N</a:t>
            </a:r>
            <a:endParaRPr lang="nl-NL" sz="2000" dirty="0"/>
          </a:p>
        </p:txBody>
      </p:sp>
      <p:cxnSp>
        <p:nvCxnSpPr>
          <p:cNvPr id="39" name="Rechte verbindingslijn met pijl 38">
            <a:extLst>
              <a:ext uri="{FF2B5EF4-FFF2-40B4-BE49-F238E27FC236}">
                <a16:creationId xmlns:a16="http://schemas.microsoft.com/office/drawing/2014/main" id="{5D37D6F5-5089-5645-B238-C4175B5E3FE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427177" y="6251792"/>
            <a:ext cx="811287" cy="4034"/>
          </a:xfrm>
          <a:prstGeom prst="straightConnector1">
            <a:avLst/>
          </a:prstGeom>
          <a:noFill/>
          <a:ln w="57150">
            <a:solidFill>
              <a:srgbClr val="18FF3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Tekstvak 39">
            <a:extLst>
              <a:ext uri="{FF2B5EF4-FFF2-40B4-BE49-F238E27FC236}">
                <a16:creationId xmlns:a16="http://schemas.microsoft.com/office/drawing/2014/main" id="{FBE3D6EF-DF1E-C94B-9477-584E52461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9243" y="5725551"/>
            <a:ext cx="479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 b="1" dirty="0">
                <a:solidFill>
                  <a:srgbClr val="18FF3F"/>
                </a:solidFill>
              </a:rPr>
              <a:t>F</a:t>
            </a:r>
            <a:r>
              <a:rPr lang="nl-NL" altLang="nl-NL" sz="1800" b="1" baseline="-25000" dirty="0">
                <a:solidFill>
                  <a:srgbClr val="18FF3F"/>
                </a:solidFill>
              </a:rPr>
              <a:t>W</a:t>
            </a:r>
            <a:endParaRPr lang="nl-NL" altLang="nl-NL" sz="1800" b="1" dirty="0">
              <a:solidFill>
                <a:srgbClr val="18FF3F"/>
              </a:solidFill>
            </a:endParaRPr>
          </a:p>
        </p:txBody>
      </p:sp>
      <p:cxnSp>
        <p:nvCxnSpPr>
          <p:cNvPr id="42" name="Rechte verbindingslijn met pijl 41">
            <a:extLst>
              <a:ext uri="{FF2B5EF4-FFF2-40B4-BE49-F238E27FC236}">
                <a16:creationId xmlns:a16="http://schemas.microsoft.com/office/drawing/2014/main" id="{8FF97334-8A44-1E41-9012-80966FE66A0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83482" y="3972395"/>
            <a:ext cx="795923" cy="0"/>
          </a:xfrm>
          <a:prstGeom prst="straightConnector1">
            <a:avLst/>
          </a:prstGeom>
          <a:noFill/>
          <a:ln w="57150">
            <a:solidFill>
              <a:srgbClr val="00B0F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Tekstvak 42">
            <a:extLst>
              <a:ext uri="{FF2B5EF4-FFF2-40B4-BE49-F238E27FC236}">
                <a16:creationId xmlns:a16="http://schemas.microsoft.com/office/drawing/2014/main" id="{0BB16230-7550-B54D-9C12-8C831BA4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612" y="3545051"/>
            <a:ext cx="531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 b="1" dirty="0">
                <a:solidFill>
                  <a:srgbClr val="00B0F0"/>
                </a:solidFill>
              </a:rPr>
              <a:t>F</a:t>
            </a:r>
            <a:r>
              <a:rPr lang="nl-NL" altLang="nl-NL" sz="1800" b="1" baseline="-25000" dirty="0">
                <a:solidFill>
                  <a:srgbClr val="00B0F0"/>
                </a:solidFill>
              </a:rPr>
              <a:t>SP</a:t>
            </a:r>
            <a:endParaRPr lang="nl-NL" altLang="nl-NL" sz="1800" b="1" dirty="0">
              <a:solidFill>
                <a:srgbClr val="00B0F0"/>
              </a:solidFill>
            </a:endParaRP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2D44E693-BA9F-E94D-B49C-B520D497D5EB}"/>
              </a:ext>
            </a:extLst>
          </p:cNvPr>
          <p:cNvSpPr txBox="1"/>
          <p:nvPr/>
        </p:nvSpPr>
        <p:spPr>
          <a:xfrm>
            <a:off x="6644208" y="5031278"/>
            <a:ext cx="4779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Maar omdat de kist niet beweegt moet de </a:t>
            </a:r>
            <a:r>
              <a:rPr lang="nl-NL" sz="2000" dirty="0">
                <a:solidFill>
                  <a:srgbClr val="FF0000"/>
                </a:solidFill>
              </a:rPr>
              <a:t>F</a:t>
            </a:r>
            <a:r>
              <a:rPr lang="nl-NL" sz="2000" baseline="-25000" dirty="0">
                <a:solidFill>
                  <a:srgbClr val="FF0000"/>
                </a:solidFill>
              </a:rPr>
              <a:t>R</a:t>
            </a:r>
            <a:r>
              <a:rPr lang="nl-NL" sz="2000" dirty="0"/>
              <a:t> </a:t>
            </a:r>
            <a:r>
              <a:rPr lang="nl-NL" sz="2000" dirty="0">
                <a:solidFill>
                  <a:srgbClr val="FF0000"/>
                </a:solidFill>
              </a:rPr>
              <a:t>= 0 N</a:t>
            </a:r>
            <a:endParaRPr lang="nl-NL" sz="2000" dirty="0"/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60CA5827-7CB1-B64B-BED4-C8DED8398809}"/>
              </a:ext>
            </a:extLst>
          </p:cNvPr>
          <p:cNvSpPr txBox="1"/>
          <p:nvPr/>
        </p:nvSpPr>
        <p:spPr>
          <a:xfrm>
            <a:off x="6644210" y="1162766"/>
            <a:ext cx="4798772" cy="7078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000" dirty="0"/>
              <a:t>De Zwaartekracht (</a:t>
            </a:r>
            <a:r>
              <a:rPr lang="nl-NL" sz="2000" b="1" dirty="0">
                <a:solidFill>
                  <a:srgbClr val="FFC000"/>
                </a:solidFill>
              </a:rPr>
              <a:t>F</a:t>
            </a:r>
            <a:r>
              <a:rPr lang="nl-NL" sz="2000" b="1" baseline="-25000" dirty="0">
                <a:solidFill>
                  <a:srgbClr val="FFC000"/>
                </a:solidFill>
              </a:rPr>
              <a:t>Z</a:t>
            </a:r>
            <a:r>
              <a:rPr lang="nl-NL" sz="2000" dirty="0"/>
              <a:t>) die op de kist werkt bedraagt dan ongeveer  </a:t>
            </a:r>
            <a:r>
              <a:rPr lang="nl-NL" sz="2000" dirty="0">
                <a:solidFill>
                  <a:srgbClr val="FFC000"/>
                </a:solidFill>
              </a:rPr>
              <a:t>500 N</a:t>
            </a:r>
            <a:r>
              <a:rPr lang="nl-NL" sz="2000" dirty="0">
                <a:solidFill>
                  <a:srgbClr val="00B0F0"/>
                </a:solidFill>
              </a:rPr>
              <a:t> </a:t>
            </a:r>
          </a:p>
        </p:txBody>
      </p:sp>
      <p:cxnSp>
        <p:nvCxnSpPr>
          <p:cNvPr id="52" name="Rechte verbindingslijn met pijl 51">
            <a:extLst>
              <a:ext uri="{FF2B5EF4-FFF2-40B4-BE49-F238E27FC236}">
                <a16:creationId xmlns:a16="http://schemas.microsoft.com/office/drawing/2014/main" id="{DCFC7D20-1F60-FA4F-96F3-5B65E25526D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295807" y="4665642"/>
            <a:ext cx="5004" cy="2192358"/>
          </a:xfrm>
          <a:prstGeom prst="straightConnector1">
            <a:avLst/>
          </a:prstGeom>
          <a:noFill/>
          <a:ln w="57150">
            <a:solidFill>
              <a:srgbClr val="FFC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Tekstvak 55">
            <a:extLst>
              <a:ext uri="{FF2B5EF4-FFF2-40B4-BE49-F238E27FC236}">
                <a16:creationId xmlns:a16="http://schemas.microsoft.com/office/drawing/2014/main" id="{83BF8742-2B00-894F-8D9C-D716BB321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3159" y="6370138"/>
            <a:ext cx="4203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 b="1" dirty="0">
                <a:solidFill>
                  <a:srgbClr val="FFC000"/>
                </a:solidFill>
              </a:rPr>
              <a:t>F</a:t>
            </a:r>
            <a:r>
              <a:rPr lang="nl-NL" altLang="nl-NL" sz="1800" b="1" baseline="-25000" dirty="0">
                <a:solidFill>
                  <a:srgbClr val="FFC000"/>
                </a:solidFill>
              </a:rPr>
              <a:t>Z</a:t>
            </a:r>
            <a:endParaRPr lang="nl-NL" altLang="nl-NL" sz="1800" b="1" dirty="0">
              <a:solidFill>
                <a:srgbClr val="FFC000"/>
              </a:solidFill>
            </a:endParaRPr>
          </a:p>
        </p:txBody>
      </p:sp>
      <p:cxnSp>
        <p:nvCxnSpPr>
          <p:cNvPr id="57" name="Rechte verbindingslijn met pijl 56">
            <a:extLst>
              <a:ext uri="{FF2B5EF4-FFF2-40B4-BE49-F238E27FC236}">
                <a16:creationId xmlns:a16="http://schemas.microsoft.com/office/drawing/2014/main" id="{91266A14-3D83-C74F-BAB2-B59E54B9C40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363159" y="4008381"/>
            <a:ext cx="0" cy="2245428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Tekstvak 61">
            <a:extLst>
              <a:ext uri="{FF2B5EF4-FFF2-40B4-BE49-F238E27FC236}">
                <a16:creationId xmlns:a16="http://schemas.microsoft.com/office/drawing/2014/main" id="{9F9EEDCD-A6E0-C740-8607-E385690C4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5591" y="3837870"/>
            <a:ext cx="436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 b="1" dirty="0">
                <a:solidFill>
                  <a:srgbClr val="FFFF00"/>
                </a:solidFill>
              </a:rPr>
              <a:t>F</a:t>
            </a:r>
            <a:r>
              <a:rPr lang="nl-NL" altLang="nl-NL" sz="1800" b="1" baseline="-25000" dirty="0">
                <a:solidFill>
                  <a:srgbClr val="FFFF00"/>
                </a:solidFill>
              </a:rPr>
              <a:t>N</a:t>
            </a:r>
            <a:endParaRPr lang="nl-NL" altLang="nl-NL" sz="1800" b="1" dirty="0">
              <a:solidFill>
                <a:srgbClr val="FFFF00"/>
              </a:solidFill>
            </a:endParaRP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0C78D050-BE05-494E-871F-92BEA578D98B}"/>
              </a:ext>
            </a:extLst>
          </p:cNvPr>
          <p:cNvSpPr txBox="1"/>
          <p:nvPr/>
        </p:nvSpPr>
        <p:spPr>
          <a:xfrm>
            <a:off x="6644210" y="2092698"/>
            <a:ext cx="4779289" cy="7078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000" dirty="0"/>
              <a:t>Maar omdat de kist niet beweegt moet de </a:t>
            </a:r>
            <a:r>
              <a:rPr lang="nl-NL" sz="2000" dirty="0">
                <a:solidFill>
                  <a:srgbClr val="FF0000"/>
                </a:solidFill>
              </a:rPr>
              <a:t>F</a:t>
            </a:r>
            <a:r>
              <a:rPr lang="nl-NL" sz="2000" baseline="-25000" dirty="0">
                <a:solidFill>
                  <a:srgbClr val="FF0000"/>
                </a:solidFill>
              </a:rPr>
              <a:t>R</a:t>
            </a:r>
            <a:r>
              <a:rPr lang="nl-NL" sz="2000" dirty="0"/>
              <a:t> </a:t>
            </a:r>
            <a:r>
              <a:rPr lang="nl-NL" sz="2000" dirty="0">
                <a:solidFill>
                  <a:srgbClr val="FF0000"/>
                </a:solidFill>
              </a:rPr>
              <a:t>= 0 N</a:t>
            </a:r>
            <a:endParaRPr lang="nl-NL" sz="2000" dirty="0"/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CD903F95-5F7C-E343-9B26-96C0D1542434}"/>
              </a:ext>
            </a:extLst>
          </p:cNvPr>
          <p:cNvSpPr txBox="1"/>
          <p:nvPr/>
        </p:nvSpPr>
        <p:spPr>
          <a:xfrm>
            <a:off x="128752" y="80190"/>
            <a:ext cx="5315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Als er op een voorwerp </a:t>
            </a:r>
            <a:r>
              <a:rPr lang="nl-NL" b="1" i="1" u="sng" dirty="0"/>
              <a:t>een</a:t>
            </a:r>
            <a:r>
              <a:rPr lang="nl-NL" dirty="0"/>
              <a:t> resulterende kracht werkt.</a:t>
            </a:r>
          </a:p>
          <a:p>
            <a:r>
              <a:rPr lang="nl-NL" dirty="0"/>
              <a:t>Dan kan het voorwerp veranderen van:</a:t>
            </a:r>
          </a:p>
        </p:txBody>
      </p:sp>
      <p:sp>
        <p:nvSpPr>
          <p:cNvPr id="66" name="Tekstvak 65">
            <a:extLst>
              <a:ext uri="{FF2B5EF4-FFF2-40B4-BE49-F238E27FC236}">
                <a16:creationId xmlns:a16="http://schemas.microsoft.com/office/drawing/2014/main" id="{1C9846FD-F8A9-DD45-B1A7-A27DD0C49748}"/>
              </a:ext>
            </a:extLst>
          </p:cNvPr>
          <p:cNvSpPr txBox="1"/>
          <p:nvPr/>
        </p:nvSpPr>
        <p:spPr>
          <a:xfrm>
            <a:off x="137521" y="685992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- Snelheid </a:t>
            </a:r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362333B6-CFD4-8742-957B-FF4EC3374C2C}"/>
              </a:ext>
            </a:extLst>
          </p:cNvPr>
          <p:cNvSpPr txBox="1"/>
          <p:nvPr/>
        </p:nvSpPr>
        <p:spPr>
          <a:xfrm>
            <a:off x="2301146" y="685033"/>
            <a:ext cx="1380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- Richting</a:t>
            </a:r>
          </a:p>
        </p:txBody>
      </p:sp>
      <p:sp>
        <p:nvSpPr>
          <p:cNvPr id="68" name="Tekstvak 67">
            <a:extLst>
              <a:ext uri="{FF2B5EF4-FFF2-40B4-BE49-F238E27FC236}">
                <a16:creationId xmlns:a16="http://schemas.microsoft.com/office/drawing/2014/main" id="{3B97691B-AEA3-CC45-B9FD-1E573B89C1E0}"/>
              </a:ext>
            </a:extLst>
          </p:cNvPr>
          <p:cNvSpPr txBox="1"/>
          <p:nvPr/>
        </p:nvSpPr>
        <p:spPr>
          <a:xfrm>
            <a:off x="4696857" y="686142"/>
            <a:ext cx="1040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- Vorm</a:t>
            </a:r>
          </a:p>
        </p:txBody>
      </p:sp>
      <p:sp>
        <p:nvSpPr>
          <p:cNvPr id="69" name="Tekstvak 68">
            <a:extLst>
              <a:ext uri="{FF2B5EF4-FFF2-40B4-BE49-F238E27FC236}">
                <a16:creationId xmlns:a16="http://schemas.microsoft.com/office/drawing/2014/main" id="{4EC79390-B855-B945-8C01-2F89BF44F701}"/>
              </a:ext>
            </a:extLst>
          </p:cNvPr>
          <p:cNvSpPr txBox="1"/>
          <p:nvPr/>
        </p:nvSpPr>
        <p:spPr>
          <a:xfrm>
            <a:off x="149818" y="1106036"/>
            <a:ext cx="6176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Is er </a:t>
            </a:r>
            <a:r>
              <a:rPr lang="nl-NL" b="1" i="1" u="sng" dirty="0"/>
              <a:t>geen</a:t>
            </a:r>
            <a:r>
              <a:rPr lang="nl-NL" dirty="0"/>
              <a:t> snelheidsverandering (of richting/vorm) is, dan</a:t>
            </a:r>
          </a:p>
          <a:p>
            <a:r>
              <a:rPr lang="nl-NL" dirty="0"/>
              <a:t>is het voorwerp:</a:t>
            </a:r>
          </a:p>
        </p:txBody>
      </p:sp>
      <p:sp>
        <p:nvSpPr>
          <p:cNvPr id="71" name="Rechthoek 70">
            <a:extLst>
              <a:ext uri="{FF2B5EF4-FFF2-40B4-BE49-F238E27FC236}">
                <a16:creationId xmlns:a16="http://schemas.microsoft.com/office/drawing/2014/main" id="{2214493B-7F52-5D4B-8D7C-B5FD34B57DE1}"/>
              </a:ext>
            </a:extLst>
          </p:cNvPr>
          <p:cNvSpPr/>
          <p:nvPr/>
        </p:nvSpPr>
        <p:spPr>
          <a:xfrm>
            <a:off x="62344" y="2620311"/>
            <a:ext cx="65327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Dan werkt er ook geen resulterende kracht </a:t>
            </a:r>
            <a:r>
              <a:rPr lang="nl-NL" sz="2400" b="1" dirty="0">
                <a:solidFill>
                  <a:srgbClr val="FF0000"/>
                </a:solidFill>
              </a:rPr>
              <a:t>F</a:t>
            </a:r>
            <a:r>
              <a:rPr lang="nl-NL" sz="2400" b="1" baseline="-25000" dirty="0">
                <a:solidFill>
                  <a:srgbClr val="FF0000"/>
                </a:solidFill>
              </a:rPr>
              <a:t>R</a:t>
            </a:r>
            <a:r>
              <a:rPr lang="nl-NL" sz="2400" b="1" dirty="0">
                <a:solidFill>
                  <a:srgbClr val="FF0000"/>
                </a:solidFill>
              </a:rPr>
              <a:t> = 0 N </a:t>
            </a:r>
            <a:endParaRPr lang="nl-NL" sz="2400" dirty="0"/>
          </a:p>
        </p:txBody>
      </p:sp>
      <p:sp>
        <p:nvSpPr>
          <p:cNvPr id="73" name="Tekstvak 72">
            <a:extLst>
              <a:ext uri="{FF2B5EF4-FFF2-40B4-BE49-F238E27FC236}">
                <a16:creationId xmlns:a16="http://schemas.microsoft.com/office/drawing/2014/main" id="{B2D09A43-C1C7-9145-B2A5-65F964A7C010}"/>
              </a:ext>
            </a:extLst>
          </p:cNvPr>
          <p:cNvSpPr txBox="1"/>
          <p:nvPr/>
        </p:nvSpPr>
        <p:spPr>
          <a:xfrm>
            <a:off x="6626735" y="4102667"/>
            <a:ext cx="4934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Nu gaat een persoon een spierkracht (</a:t>
            </a:r>
            <a:r>
              <a:rPr lang="nl-NL" sz="2000" dirty="0">
                <a:solidFill>
                  <a:srgbClr val="00B0F0"/>
                </a:solidFill>
              </a:rPr>
              <a:t>F</a:t>
            </a:r>
            <a:r>
              <a:rPr lang="nl-NL" sz="2000" baseline="-25000" dirty="0">
                <a:solidFill>
                  <a:srgbClr val="00B0F0"/>
                </a:solidFill>
              </a:rPr>
              <a:t>SP</a:t>
            </a:r>
            <a:r>
              <a:rPr lang="nl-NL" sz="2000" dirty="0"/>
              <a:t>) van </a:t>
            </a:r>
            <a:r>
              <a:rPr lang="nl-NL" sz="2000" dirty="0">
                <a:solidFill>
                  <a:srgbClr val="00B0F0"/>
                </a:solidFill>
              </a:rPr>
              <a:t>100 N</a:t>
            </a:r>
            <a:r>
              <a:rPr lang="nl-NL" sz="2000" dirty="0"/>
              <a:t> horizontaal uitoefenen</a:t>
            </a:r>
            <a:endParaRPr lang="nl-NL" sz="2000" b="1" dirty="0"/>
          </a:p>
        </p:txBody>
      </p:sp>
      <p:sp>
        <p:nvSpPr>
          <p:cNvPr id="74" name="Rechthoek 73">
            <a:extLst>
              <a:ext uri="{FF2B5EF4-FFF2-40B4-BE49-F238E27FC236}">
                <a16:creationId xmlns:a16="http://schemas.microsoft.com/office/drawing/2014/main" id="{E14E9452-8AB1-914F-BB61-7641ABD6C4DC}"/>
              </a:ext>
            </a:extLst>
          </p:cNvPr>
          <p:cNvSpPr/>
          <p:nvPr/>
        </p:nvSpPr>
        <p:spPr>
          <a:xfrm>
            <a:off x="166640" y="2082557"/>
            <a:ext cx="59245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/>
              <a:t>Een eenparige beweging (snelheid blijft hetzelfde) aan het</a:t>
            </a:r>
          </a:p>
          <a:p>
            <a:r>
              <a:rPr lang="nl-NL" dirty="0"/>
              <a:t>      uitvoeren</a:t>
            </a:r>
          </a:p>
        </p:txBody>
      </p:sp>
      <p:sp>
        <p:nvSpPr>
          <p:cNvPr id="75" name="Rechthoek 74">
            <a:extLst>
              <a:ext uri="{FF2B5EF4-FFF2-40B4-BE49-F238E27FC236}">
                <a16:creationId xmlns:a16="http://schemas.microsoft.com/office/drawing/2014/main" id="{E0AD5A75-7A63-F041-8864-59F3E6C2873A}"/>
              </a:ext>
            </a:extLst>
          </p:cNvPr>
          <p:cNvSpPr/>
          <p:nvPr/>
        </p:nvSpPr>
        <p:spPr>
          <a:xfrm>
            <a:off x="166640" y="1736017"/>
            <a:ext cx="2853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/>
              <a:t>In Rust (snelheid = 0 m/s)</a:t>
            </a:r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EB883235-2A6A-8F45-91E5-A578A8ABC4D3}"/>
              </a:ext>
            </a:extLst>
          </p:cNvPr>
          <p:cNvSpPr/>
          <p:nvPr/>
        </p:nvSpPr>
        <p:spPr>
          <a:xfrm>
            <a:off x="4272583" y="5297461"/>
            <a:ext cx="92265" cy="94401"/>
          </a:xfrm>
          <a:prstGeom prst="ellipse">
            <a:avLst/>
          </a:prstGeom>
          <a:solidFill>
            <a:srgbClr val="FF7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8" name="Rechthoek 77">
            <a:extLst>
              <a:ext uri="{FF2B5EF4-FFF2-40B4-BE49-F238E27FC236}">
                <a16:creationId xmlns:a16="http://schemas.microsoft.com/office/drawing/2014/main" id="{2F0C37E9-5EF7-7C49-86B1-40A329277D1F}"/>
              </a:ext>
            </a:extLst>
          </p:cNvPr>
          <p:cNvSpPr/>
          <p:nvPr/>
        </p:nvSpPr>
        <p:spPr>
          <a:xfrm>
            <a:off x="4598500" y="5149611"/>
            <a:ext cx="966931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F</a:t>
            </a:r>
            <a:r>
              <a:rPr lang="nl-NL" baseline="-25000" dirty="0">
                <a:solidFill>
                  <a:srgbClr val="FF0000"/>
                </a:solidFill>
              </a:rPr>
              <a:t>R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= 0 N </a:t>
            </a:r>
            <a:endParaRPr lang="nl-NL" dirty="0"/>
          </a:p>
        </p:txBody>
      </p:sp>
      <p:sp>
        <p:nvSpPr>
          <p:cNvPr id="79" name="Rechthoek 78">
            <a:extLst>
              <a:ext uri="{FF2B5EF4-FFF2-40B4-BE49-F238E27FC236}">
                <a16:creationId xmlns:a16="http://schemas.microsoft.com/office/drawing/2014/main" id="{63CFA6DD-66DC-3C4E-92CD-5387D004D0D9}"/>
              </a:ext>
            </a:extLst>
          </p:cNvPr>
          <p:cNvSpPr/>
          <p:nvPr/>
        </p:nvSpPr>
        <p:spPr>
          <a:xfrm>
            <a:off x="7510134" y="2405722"/>
            <a:ext cx="4012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en zal de </a:t>
            </a:r>
            <a:r>
              <a:rPr lang="nl-NL" b="1" dirty="0">
                <a:solidFill>
                  <a:srgbClr val="FFFF00"/>
                </a:solidFill>
              </a:rPr>
              <a:t>F</a:t>
            </a:r>
            <a:r>
              <a:rPr lang="nl-NL" b="1" baseline="-25000" dirty="0">
                <a:solidFill>
                  <a:srgbClr val="FFFF00"/>
                </a:solidFill>
              </a:rPr>
              <a:t>N</a:t>
            </a:r>
            <a:r>
              <a:rPr lang="nl-NL" dirty="0">
                <a:solidFill>
                  <a:srgbClr val="92D050"/>
                </a:solidFill>
              </a:rPr>
              <a:t> </a:t>
            </a:r>
            <a:r>
              <a:rPr lang="nl-NL" dirty="0"/>
              <a:t>ook </a:t>
            </a:r>
            <a:r>
              <a:rPr lang="nl-NL" b="1" dirty="0">
                <a:solidFill>
                  <a:srgbClr val="FFFF00"/>
                </a:solidFill>
              </a:rPr>
              <a:t>500N </a:t>
            </a:r>
            <a:r>
              <a:rPr lang="nl-NL" dirty="0"/>
              <a:t>moeten</a:t>
            </a:r>
            <a:r>
              <a:rPr lang="nl-NL" b="1" dirty="0">
                <a:solidFill>
                  <a:srgbClr val="FFFF00"/>
                </a:solidFill>
              </a:rPr>
              <a:t> </a:t>
            </a:r>
            <a:r>
              <a:rPr lang="nl-NL" dirty="0"/>
              <a:t>bedragen </a:t>
            </a:r>
          </a:p>
        </p:txBody>
      </p:sp>
      <p:sp>
        <p:nvSpPr>
          <p:cNvPr id="82" name="Rechthoek 81">
            <a:extLst>
              <a:ext uri="{FF2B5EF4-FFF2-40B4-BE49-F238E27FC236}">
                <a16:creationId xmlns:a16="http://schemas.microsoft.com/office/drawing/2014/main" id="{2A59B76F-EAF5-224F-BC6A-5809F449A5AC}"/>
              </a:ext>
            </a:extLst>
          </p:cNvPr>
          <p:cNvSpPr/>
          <p:nvPr/>
        </p:nvSpPr>
        <p:spPr>
          <a:xfrm>
            <a:off x="7545039" y="5322671"/>
            <a:ext cx="3395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/>
              <a:t>en zal de </a:t>
            </a:r>
            <a:r>
              <a:rPr lang="nl-NL" sz="2000" b="1" dirty="0" err="1">
                <a:solidFill>
                  <a:srgbClr val="00B050"/>
                </a:solidFill>
              </a:rPr>
              <a:t>F</a:t>
            </a:r>
            <a:r>
              <a:rPr lang="nl-NL" sz="2000" b="1" baseline="-25000" dirty="0" err="1">
                <a:solidFill>
                  <a:srgbClr val="00B050"/>
                </a:solidFill>
              </a:rPr>
              <a:t>w</a:t>
            </a:r>
            <a:r>
              <a:rPr lang="nl-NL" sz="2000" b="1" baseline="-25000" dirty="0">
                <a:solidFill>
                  <a:srgbClr val="00B050"/>
                </a:solidFill>
              </a:rPr>
              <a:t> </a:t>
            </a:r>
            <a:r>
              <a:rPr lang="nl-NL" sz="2000" dirty="0">
                <a:solidFill>
                  <a:srgbClr val="00B050"/>
                </a:solidFill>
              </a:rPr>
              <a:t> </a:t>
            </a:r>
            <a:r>
              <a:rPr lang="nl-NL" sz="2000" dirty="0"/>
              <a:t>ook</a:t>
            </a:r>
            <a:r>
              <a:rPr lang="nl-NL" sz="2000" dirty="0">
                <a:solidFill>
                  <a:srgbClr val="00B050"/>
                </a:solidFill>
              </a:rPr>
              <a:t> </a:t>
            </a:r>
            <a:r>
              <a:rPr lang="nl-NL" sz="2000" dirty="0"/>
              <a:t>slechts  </a:t>
            </a:r>
            <a:r>
              <a:rPr lang="nl-NL" sz="2000" b="1" dirty="0">
                <a:solidFill>
                  <a:srgbClr val="00B050"/>
                </a:solidFill>
              </a:rPr>
              <a:t>100 N</a:t>
            </a:r>
            <a:endParaRPr lang="nl-NL" sz="2000" dirty="0"/>
          </a:p>
        </p:txBody>
      </p:sp>
      <p:sp>
        <p:nvSpPr>
          <p:cNvPr id="85" name="Rechthoek 84">
            <a:extLst>
              <a:ext uri="{FF2B5EF4-FFF2-40B4-BE49-F238E27FC236}">
                <a16:creationId xmlns:a16="http://schemas.microsoft.com/office/drawing/2014/main" id="{08748EFE-1E42-1B43-8F81-876B0F1CD82B}"/>
              </a:ext>
            </a:extLst>
          </p:cNvPr>
          <p:cNvSpPr/>
          <p:nvPr/>
        </p:nvSpPr>
        <p:spPr>
          <a:xfrm>
            <a:off x="6734525" y="5674346"/>
            <a:ext cx="2429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/>
              <a:t>hoeven te bedragen </a:t>
            </a:r>
          </a:p>
        </p:txBody>
      </p:sp>
    </p:spTree>
    <p:extLst>
      <p:ext uri="{BB962C8B-B14F-4D97-AF65-F5344CB8AC3E}">
        <p14:creationId xmlns:p14="http://schemas.microsoft.com/office/powerpoint/2010/main" val="380139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35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 calcmode="discrete" valueType="str">
                                          <p:cBhvr>
                                            <p:cTn id="47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3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35" presetClass="emph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 calcmode="discrete" valueType="str">
                                          <p:cBhvr>
                                            <p:cTn id="107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35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 calcmode="discrete" valueType="str">
                                          <p:cBhvr>
                                            <p:cTn id="109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0" fill="hold">
                          <p:stCondLst>
                            <p:cond delay="indefinite"/>
                          </p:stCondLst>
                          <p:childTnLst>
                            <p:par>
                              <p:cTn id="1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2" presetID="9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13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6" presetID="9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17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9" fill="hold">
                          <p:stCondLst>
                            <p:cond delay="indefinite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" presetClass="entr" presetSubtype="8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1" dur="3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2" dur="3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3" fill="hold">
                          <p:stCondLst>
                            <p:cond delay="indefinite"/>
                          </p:stCondLst>
                          <p:childTnLst>
                            <p:par>
                              <p:cTn id="1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9" fill="hold">
                          <p:stCondLst>
                            <p:cond delay="indefinite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5" fill="hold">
                          <p:stCondLst>
                            <p:cond delay="indefinite"/>
                          </p:stCondLst>
                          <p:childTnLst>
                            <p:par>
                              <p:cTn id="1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1" fill="hold">
                          <p:stCondLst>
                            <p:cond delay="indefinite"/>
                          </p:stCondLst>
                          <p:childTnLst>
                            <p:par>
                              <p:cTn id="1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 animBg="1"/>
          <p:bldP spid="70" grpId="0" animBg="1"/>
          <p:bldP spid="2" grpId="0" animBg="1"/>
          <p:bldP spid="3" grpId="0"/>
          <p:bldP spid="4" grpId="0" animBg="1"/>
          <p:bldP spid="28" grpId="0"/>
          <p:bldP spid="36" grpId="0"/>
          <p:bldP spid="40" grpId="0"/>
          <p:bldP spid="43" grpId="0"/>
          <p:bldP spid="47" grpId="0"/>
          <p:bldP spid="50" grpId="0" animBg="1"/>
          <p:bldP spid="56" grpId="0"/>
          <p:bldP spid="56" grpId="1"/>
          <p:bldP spid="62" grpId="0"/>
          <p:bldP spid="62" grpId="1"/>
          <p:bldP spid="64" grpId="0" animBg="1"/>
          <p:bldP spid="65" grpId="0"/>
          <p:bldP spid="66" grpId="0"/>
          <p:bldP spid="67" grpId="0"/>
          <p:bldP spid="68" grpId="0"/>
          <p:bldP spid="69" grpId="0"/>
          <p:bldP spid="71" grpId="0"/>
          <p:bldP spid="71" grpId="1"/>
          <p:bldP spid="71" grpId="2"/>
          <p:bldP spid="73" grpId="0"/>
          <p:bldP spid="74" grpId="0"/>
          <p:bldP spid="75" grpId="0"/>
          <p:bldP spid="77" grpId="0" animBg="1"/>
          <p:bldP spid="77" grpId="1" animBg="1"/>
          <p:bldP spid="77" grpId="2" animBg="1"/>
          <p:bldP spid="78" grpId="0" animBg="1"/>
          <p:bldP spid="78" grpId="1" animBg="1"/>
          <p:bldP spid="78" grpId="2" animBg="1"/>
          <p:bldP spid="79" grpId="0"/>
          <p:bldP spid="82" grpId="0"/>
          <p:bldP spid="8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35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 calcmode="discrete" valueType="str">
                                          <p:cBhvr>
                                            <p:cTn id="47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3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35" presetClass="emph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 calcmode="discrete" valueType="str">
                                          <p:cBhvr>
                                            <p:cTn id="107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35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 calcmode="discrete" valueType="str">
                                          <p:cBhvr>
                                            <p:cTn id="109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0" fill="hold">
                          <p:stCondLst>
                            <p:cond delay="indefinite"/>
                          </p:stCondLst>
                          <p:childTnLst>
                            <p:par>
                              <p:cTn id="1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2" presetID="9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13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6" presetID="9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17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9" fill="hold">
                          <p:stCondLst>
                            <p:cond delay="indefinite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" presetClass="entr" presetSubtype="8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3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2" dur="3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3" fill="hold">
                          <p:stCondLst>
                            <p:cond delay="indefinite"/>
                          </p:stCondLst>
                          <p:childTnLst>
                            <p:par>
                              <p:cTn id="1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9" fill="hold">
                          <p:stCondLst>
                            <p:cond delay="indefinite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5" fill="hold">
                          <p:stCondLst>
                            <p:cond delay="indefinite"/>
                          </p:stCondLst>
                          <p:childTnLst>
                            <p:par>
                              <p:cTn id="1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1" fill="hold">
                          <p:stCondLst>
                            <p:cond delay="indefinite"/>
                          </p:stCondLst>
                          <p:childTnLst>
                            <p:par>
                              <p:cTn id="1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 animBg="1"/>
          <p:bldP spid="70" grpId="0" animBg="1"/>
          <p:bldP spid="2" grpId="0" animBg="1"/>
          <p:bldP spid="3" grpId="0"/>
          <p:bldP spid="4" grpId="0" animBg="1"/>
          <p:bldP spid="28" grpId="0"/>
          <p:bldP spid="36" grpId="0"/>
          <p:bldP spid="40" grpId="0"/>
          <p:bldP spid="43" grpId="0"/>
          <p:bldP spid="47" grpId="0"/>
          <p:bldP spid="50" grpId="0" animBg="1"/>
          <p:bldP spid="56" grpId="0"/>
          <p:bldP spid="56" grpId="1"/>
          <p:bldP spid="62" grpId="0"/>
          <p:bldP spid="62" grpId="1"/>
          <p:bldP spid="64" grpId="0" animBg="1"/>
          <p:bldP spid="65" grpId="0"/>
          <p:bldP spid="66" grpId="0"/>
          <p:bldP spid="67" grpId="0"/>
          <p:bldP spid="68" grpId="0"/>
          <p:bldP spid="69" grpId="0"/>
          <p:bldP spid="71" grpId="0"/>
          <p:bldP spid="71" grpId="1"/>
          <p:bldP spid="71" grpId="2"/>
          <p:bldP spid="73" grpId="0"/>
          <p:bldP spid="74" grpId="0"/>
          <p:bldP spid="75" grpId="0"/>
          <p:bldP spid="77" grpId="0" animBg="1"/>
          <p:bldP spid="77" grpId="1" animBg="1"/>
          <p:bldP spid="77" grpId="2" animBg="1"/>
          <p:bldP spid="78" grpId="0" animBg="1"/>
          <p:bldP spid="78" grpId="1" animBg="1"/>
          <p:bldP spid="78" grpId="2" animBg="1"/>
          <p:bldP spid="79" grpId="0"/>
          <p:bldP spid="82" grpId="0"/>
          <p:bldP spid="85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ep 50">
            <a:extLst>
              <a:ext uri="{FF2B5EF4-FFF2-40B4-BE49-F238E27FC236}">
                <a16:creationId xmlns:a16="http://schemas.microsoft.com/office/drawing/2014/main" id="{C1076E3B-19A9-5D42-8D10-A603A0EDA6C5}"/>
              </a:ext>
            </a:extLst>
          </p:cNvPr>
          <p:cNvGrpSpPr/>
          <p:nvPr/>
        </p:nvGrpSpPr>
        <p:grpSpPr>
          <a:xfrm>
            <a:off x="988892" y="3161915"/>
            <a:ext cx="4353831" cy="3085083"/>
            <a:chOff x="988892" y="3161478"/>
            <a:chExt cx="4353831" cy="3085083"/>
          </a:xfrm>
        </p:grpSpPr>
        <p:grpSp>
          <p:nvGrpSpPr>
            <p:cNvPr id="52" name="Groep 51">
              <a:extLst>
                <a:ext uri="{FF2B5EF4-FFF2-40B4-BE49-F238E27FC236}">
                  <a16:creationId xmlns:a16="http://schemas.microsoft.com/office/drawing/2014/main" id="{4C567D95-D9E2-D542-BAC8-55E7460A27AD}"/>
                </a:ext>
              </a:extLst>
            </p:cNvPr>
            <p:cNvGrpSpPr/>
            <p:nvPr/>
          </p:nvGrpSpPr>
          <p:grpSpPr>
            <a:xfrm>
              <a:off x="988892" y="3997453"/>
              <a:ext cx="2397254" cy="2230208"/>
              <a:chOff x="989871" y="3982928"/>
              <a:chExt cx="2397254" cy="2230208"/>
            </a:xfrm>
          </p:grpSpPr>
          <p:grpSp>
            <p:nvGrpSpPr>
              <p:cNvPr id="56" name="Groep 55">
                <a:extLst>
                  <a:ext uri="{FF2B5EF4-FFF2-40B4-BE49-F238E27FC236}">
                    <a16:creationId xmlns:a16="http://schemas.microsoft.com/office/drawing/2014/main" id="{101E34A6-C7B7-9E4C-A155-B78045963A5E}"/>
                  </a:ext>
                </a:extLst>
              </p:cNvPr>
              <p:cNvGrpSpPr/>
              <p:nvPr/>
            </p:nvGrpSpPr>
            <p:grpSpPr>
              <a:xfrm>
                <a:off x="989871" y="3982928"/>
                <a:ext cx="2397254" cy="2230208"/>
                <a:chOff x="1004082" y="4011295"/>
                <a:chExt cx="2397254" cy="2230208"/>
              </a:xfrm>
            </p:grpSpPr>
            <p:sp>
              <p:nvSpPr>
                <p:cNvPr id="59" name="Oval 9">
                  <a:extLst>
                    <a:ext uri="{FF2B5EF4-FFF2-40B4-BE49-F238E27FC236}">
                      <a16:creationId xmlns:a16="http://schemas.microsoft.com/office/drawing/2014/main" id="{95AEF42D-BD9E-7F4D-936B-D35CE4A0DA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236222">
                  <a:off x="3044224" y="4066233"/>
                  <a:ext cx="140120" cy="574104"/>
                </a:xfrm>
                <a:prstGeom prst="ellipse">
                  <a:avLst/>
                </a:prstGeom>
                <a:solidFill>
                  <a:srgbClr val="A1CD4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AEC90523-1BD3-C240-81DD-B109FAA6ADB2}"/>
                    </a:ext>
                  </a:extLst>
                </p:cNvPr>
                <p:cNvGrpSpPr/>
                <p:nvPr/>
              </p:nvGrpSpPr>
              <p:grpSpPr>
                <a:xfrm>
                  <a:off x="1004082" y="4011295"/>
                  <a:ext cx="2345768" cy="2230208"/>
                  <a:chOff x="1004082" y="4011295"/>
                  <a:chExt cx="2345768" cy="2230208"/>
                </a:xfrm>
              </p:grpSpPr>
              <p:sp>
                <p:nvSpPr>
                  <p:cNvPr id="61" name="Oval 8">
                    <a:extLst>
                      <a:ext uri="{FF2B5EF4-FFF2-40B4-BE49-F238E27FC236}">
                        <a16:creationId xmlns:a16="http://schemas.microsoft.com/office/drawing/2014/main" id="{286FA6A7-8A96-8044-B1FF-915E0CE8C8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57764" y="4387552"/>
                    <a:ext cx="554417" cy="193461"/>
                  </a:xfrm>
                  <a:prstGeom prst="ellipse">
                    <a:avLst/>
                  </a:prstGeom>
                  <a:solidFill>
                    <a:srgbClr val="A1CD44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/>
                  </a:p>
                </p:txBody>
              </p:sp>
              <p:sp>
                <p:nvSpPr>
                  <p:cNvPr id="62" name="Oval 7">
                    <a:extLst>
                      <a:ext uri="{FF2B5EF4-FFF2-40B4-BE49-F238E27FC236}">
                        <a16:creationId xmlns:a16="http://schemas.microsoft.com/office/drawing/2014/main" id="{3A1D320F-7F01-4142-BD2C-D066DCCB64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97990" y="6150244"/>
                    <a:ext cx="307509" cy="87199"/>
                  </a:xfrm>
                  <a:prstGeom prst="ellipse">
                    <a:avLst/>
                  </a:prstGeom>
                  <a:solidFill>
                    <a:srgbClr val="A1CD44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 dirty="0"/>
                  </a:p>
                </p:txBody>
              </p:sp>
              <p:sp>
                <p:nvSpPr>
                  <p:cNvPr id="63" name="Oval 5">
                    <a:extLst>
                      <a:ext uri="{FF2B5EF4-FFF2-40B4-BE49-F238E27FC236}">
                        <a16:creationId xmlns:a16="http://schemas.microsoft.com/office/drawing/2014/main" id="{7544F410-2B53-E143-A1AB-0B08D789AD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141739">
                    <a:off x="2074868" y="5439032"/>
                    <a:ext cx="153755" cy="784330"/>
                  </a:xfrm>
                  <a:prstGeom prst="ellipse">
                    <a:avLst/>
                  </a:prstGeom>
                  <a:solidFill>
                    <a:srgbClr val="A1CD44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/>
                  </a:p>
                </p:txBody>
              </p:sp>
              <p:sp>
                <p:nvSpPr>
                  <p:cNvPr id="64" name="Oval 6">
                    <a:extLst>
                      <a:ext uri="{FF2B5EF4-FFF2-40B4-BE49-F238E27FC236}">
                        <a16:creationId xmlns:a16="http://schemas.microsoft.com/office/drawing/2014/main" id="{11095F21-A08B-9140-9E41-35840A4CC9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8502584">
                    <a:off x="1939145" y="5100062"/>
                    <a:ext cx="287053" cy="560477"/>
                  </a:xfrm>
                  <a:prstGeom prst="ellipse">
                    <a:avLst/>
                  </a:prstGeom>
                  <a:solidFill>
                    <a:srgbClr val="A1CD44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/>
                  </a:p>
                </p:txBody>
              </p:sp>
              <p:sp>
                <p:nvSpPr>
                  <p:cNvPr id="65" name="Oval 3">
                    <a:extLst>
                      <a:ext uri="{FF2B5EF4-FFF2-40B4-BE49-F238E27FC236}">
                        <a16:creationId xmlns:a16="http://schemas.microsoft.com/office/drawing/2014/main" id="{240414A1-E1E5-F644-8EE1-95746A4BEC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785466">
                    <a:off x="1986894" y="4265108"/>
                    <a:ext cx="438674" cy="1178405"/>
                  </a:xfrm>
                  <a:prstGeom prst="ellipse">
                    <a:avLst/>
                  </a:prstGeom>
                  <a:solidFill>
                    <a:srgbClr val="A1CD44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 dirty="0"/>
                  </a:p>
                </p:txBody>
              </p:sp>
              <p:sp>
                <p:nvSpPr>
                  <p:cNvPr id="66" name="Oval 4">
                    <a:extLst>
                      <a:ext uri="{FF2B5EF4-FFF2-40B4-BE49-F238E27FC236}">
                        <a16:creationId xmlns:a16="http://schemas.microsoft.com/office/drawing/2014/main" id="{4104BA78-046C-D04A-A8B7-61DB037241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768031">
                    <a:off x="2466840" y="4011295"/>
                    <a:ext cx="307509" cy="435994"/>
                  </a:xfrm>
                  <a:prstGeom prst="ellipse">
                    <a:avLst/>
                  </a:prstGeom>
                  <a:solidFill>
                    <a:srgbClr val="A1CD44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/>
                  </a:p>
                </p:txBody>
              </p:sp>
              <p:sp>
                <p:nvSpPr>
                  <p:cNvPr id="67" name="Oval 5">
                    <a:extLst>
                      <a:ext uri="{FF2B5EF4-FFF2-40B4-BE49-F238E27FC236}">
                        <a16:creationId xmlns:a16="http://schemas.microsoft.com/office/drawing/2014/main" id="{D1F6DDF7-65A1-9942-8AEC-002F9DC6F5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948418">
                    <a:off x="1319369" y="5530576"/>
                    <a:ext cx="153755" cy="784330"/>
                  </a:xfrm>
                  <a:prstGeom prst="ellipse">
                    <a:avLst/>
                  </a:prstGeom>
                  <a:solidFill>
                    <a:srgbClr val="A1CD44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/>
                  </a:p>
                </p:txBody>
              </p:sp>
              <p:sp>
                <p:nvSpPr>
                  <p:cNvPr id="68" name="Oval 6">
                    <a:extLst>
                      <a:ext uri="{FF2B5EF4-FFF2-40B4-BE49-F238E27FC236}">
                        <a16:creationId xmlns:a16="http://schemas.microsoft.com/office/drawing/2014/main" id="{716D654A-8096-784A-AE0D-7E6D688690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081285">
                    <a:off x="1611897" y="5195040"/>
                    <a:ext cx="287053" cy="560477"/>
                  </a:xfrm>
                  <a:prstGeom prst="ellipse">
                    <a:avLst/>
                  </a:prstGeom>
                  <a:solidFill>
                    <a:srgbClr val="A1CD44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/>
                  </a:p>
                </p:txBody>
              </p:sp>
              <p:sp>
                <p:nvSpPr>
                  <p:cNvPr id="69" name="Oval 7">
                    <a:extLst>
                      <a:ext uri="{FF2B5EF4-FFF2-40B4-BE49-F238E27FC236}">
                        <a16:creationId xmlns:a16="http://schemas.microsoft.com/office/drawing/2014/main" id="{BEB0745E-673B-8047-BA9F-3A25D0B7C4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75195" y="6154304"/>
                    <a:ext cx="307509" cy="87199"/>
                  </a:xfrm>
                  <a:prstGeom prst="ellipse">
                    <a:avLst/>
                  </a:prstGeom>
                  <a:solidFill>
                    <a:srgbClr val="A1CD44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/>
                  </a:p>
                </p:txBody>
              </p:sp>
              <p:sp>
                <p:nvSpPr>
                  <p:cNvPr id="70" name="Oval 8">
                    <a:extLst>
                      <a:ext uri="{FF2B5EF4-FFF2-40B4-BE49-F238E27FC236}">
                        <a16:creationId xmlns:a16="http://schemas.microsoft.com/office/drawing/2014/main" id="{2609A3C0-D2F1-9F44-B55F-CFE05B27BE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739483">
                    <a:off x="2427203" y="4556685"/>
                    <a:ext cx="554417" cy="193461"/>
                  </a:xfrm>
                  <a:prstGeom prst="ellipse">
                    <a:avLst/>
                  </a:prstGeom>
                  <a:solidFill>
                    <a:srgbClr val="A1CD44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/>
                  </a:p>
                </p:txBody>
              </p:sp>
              <p:sp>
                <p:nvSpPr>
                  <p:cNvPr id="71" name="Oval 9">
                    <a:extLst>
                      <a:ext uri="{FF2B5EF4-FFF2-40B4-BE49-F238E27FC236}">
                        <a16:creationId xmlns:a16="http://schemas.microsoft.com/office/drawing/2014/main" id="{E1111841-F075-A245-9F48-0BDBEA3FFA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986901">
                    <a:off x="2992738" y="4395985"/>
                    <a:ext cx="140120" cy="574104"/>
                  </a:xfrm>
                  <a:prstGeom prst="ellipse">
                    <a:avLst/>
                  </a:prstGeom>
                  <a:solidFill>
                    <a:srgbClr val="A1CD44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/>
                  </a:p>
                </p:txBody>
              </p:sp>
            </p:grpSp>
          </p:grpSp>
          <p:sp>
            <p:nvSpPr>
              <p:cNvPr id="57" name="Oval 7">
                <a:extLst>
                  <a:ext uri="{FF2B5EF4-FFF2-40B4-BE49-F238E27FC236}">
                    <a16:creationId xmlns:a16="http://schemas.microsoft.com/office/drawing/2014/main" id="{F88C8EFC-FA8B-DA47-860A-DCE1A357D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740843">
                <a:off x="3226955" y="4348158"/>
                <a:ext cx="200300" cy="116751"/>
              </a:xfrm>
              <a:prstGeom prst="ellipse">
                <a:avLst/>
              </a:prstGeom>
              <a:solidFill>
                <a:srgbClr val="A1CD44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8" name="Oval 7">
                <a:extLst>
                  <a:ext uri="{FF2B5EF4-FFF2-40B4-BE49-F238E27FC236}">
                    <a16:creationId xmlns:a16="http://schemas.microsoft.com/office/drawing/2014/main" id="{4667A95F-08CD-634C-87F1-EC74329072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050748">
                <a:off x="3226626" y="4058782"/>
                <a:ext cx="200300" cy="116751"/>
              </a:xfrm>
              <a:prstGeom prst="ellipse">
                <a:avLst/>
              </a:prstGeom>
              <a:solidFill>
                <a:srgbClr val="A1CD44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pic>
          <p:nvPicPr>
            <p:cNvPr id="53" name="Afbeelding 14">
              <a:extLst>
                <a:ext uri="{FF2B5EF4-FFF2-40B4-BE49-F238E27FC236}">
                  <a16:creationId xmlns:a16="http://schemas.microsoft.com/office/drawing/2014/main" id="{736D3A9F-06EF-7C47-8158-961DC8359D9C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935" y="3161478"/>
              <a:ext cx="1812235" cy="3085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4" name="Rechte verbindingslijn met pijl 53">
              <a:extLst>
                <a:ext uri="{FF2B5EF4-FFF2-40B4-BE49-F238E27FC236}">
                  <a16:creationId xmlns:a16="http://schemas.microsoft.com/office/drawing/2014/main" id="{7303CECF-0B7A-8047-BB72-548B151DAF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76878" y="5204387"/>
              <a:ext cx="1365845" cy="17797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Tekstvak 54">
              <a:extLst>
                <a:ext uri="{FF2B5EF4-FFF2-40B4-BE49-F238E27FC236}">
                  <a16:creationId xmlns:a16="http://schemas.microsoft.com/office/drawing/2014/main" id="{439056A4-C8BA-3443-9A54-CEAF144E1C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0074" y="4798785"/>
              <a:ext cx="436338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nl-NL" altLang="nl-NL" sz="1800" b="1" dirty="0">
                  <a:solidFill>
                    <a:srgbClr val="FF0000"/>
                  </a:solidFill>
                </a:rPr>
                <a:t>F</a:t>
              </a:r>
              <a:r>
                <a:rPr lang="nl-NL" altLang="nl-NL" sz="1800" b="1" baseline="-25000" dirty="0">
                  <a:solidFill>
                    <a:srgbClr val="FF0000"/>
                  </a:solidFill>
                </a:rPr>
                <a:t>R</a:t>
              </a:r>
              <a:endParaRPr lang="nl-NL" altLang="nl-NL" sz="1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5" name="Rechthoek 44">
            <a:extLst>
              <a:ext uri="{FF2B5EF4-FFF2-40B4-BE49-F238E27FC236}">
                <a16:creationId xmlns:a16="http://schemas.microsoft.com/office/drawing/2014/main" id="{AA5CB6C9-B706-2445-9ED2-DCD53EA98B77}"/>
              </a:ext>
            </a:extLst>
          </p:cNvPr>
          <p:cNvSpPr/>
          <p:nvPr/>
        </p:nvSpPr>
        <p:spPr>
          <a:xfrm>
            <a:off x="6462714" y="3718747"/>
            <a:ext cx="4997796" cy="10912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FE6474A-29B5-6746-B84B-AEBA02B1D420}"/>
              </a:ext>
            </a:extLst>
          </p:cNvPr>
          <p:cNvSpPr txBox="1"/>
          <p:nvPr/>
        </p:nvSpPr>
        <p:spPr>
          <a:xfrm>
            <a:off x="10544536" y="6374114"/>
            <a:ext cx="1487908" cy="369332"/>
          </a:xfrm>
          <a:prstGeom prst="rect">
            <a:avLst/>
          </a:prstGeom>
          <a:solidFill>
            <a:srgbClr val="FF7D6F"/>
          </a:solidFill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HOOFDMENU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61A9C15-1B4E-4842-8A1B-0C70B948F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650" y="155796"/>
            <a:ext cx="3159794" cy="4460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chemeClr val="lt1"/>
              </a:solidFill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11140397-ECCA-5D40-B6E3-DF3AA810A48F}"/>
              </a:ext>
            </a:extLst>
          </p:cNvPr>
          <p:cNvSpPr txBox="1">
            <a:spLocks/>
          </p:cNvSpPr>
          <p:nvPr/>
        </p:nvSpPr>
        <p:spPr>
          <a:xfrm>
            <a:off x="9370361" y="213282"/>
            <a:ext cx="2331118" cy="3698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20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EENPARIG VERSNELD</a:t>
            </a: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196995F6-E89D-DA46-A825-4C912CC4BDAF}"/>
              </a:ext>
            </a:extLst>
          </p:cNvPr>
          <p:cNvGrpSpPr/>
          <p:nvPr/>
        </p:nvGrpSpPr>
        <p:grpSpPr>
          <a:xfrm>
            <a:off x="999072" y="3979495"/>
            <a:ext cx="2397254" cy="2230208"/>
            <a:chOff x="989871" y="3982928"/>
            <a:chExt cx="2397254" cy="2230208"/>
          </a:xfrm>
        </p:grpSpPr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0BA87468-2A5C-BA4C-A153-124D6D0F3B43}"/>
                </a:ext>
              </a:extLst>
            </p:cNvPr>
            <p:cNvGrpSpPr/>
            <p:nvPr/>
          </p:nvGrpSpPr>
          <p:grpSpPr>
            <a:xfrm>
              <a:off x="989871" y="3982928"/>
              <a:ext cx="2397254" cy="2230208"/>
              <a:chOff x="1004082" y="4011295"/>
              <a:chExt cx="2397254" cy="2230208"/>
            </a:xfrm>
          </p:grpSpPr>
          <p:sp>
            <p:nvSpPr>
              <p:cNvPr id="15" name="Oval 9">
                <a:extLst>
                  <a:ext uri="{FF2B5EF4-FFF2-40B4-BE49-F238E27FC236}">
                    <a16:creationId xmlns:a16="http://schemas.microsoft.com/office/drawing/2014/main" id="{26B91D51-9D6F-F842-B210-38357F5B7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236222">
                <a:off x="3044224" y="4066233"/>
                <a:ext cx="140120" cy="574104"/>
              </a:xfrm>
              <a:prstGeom prst="ellipse">
                <a:avLst/>
              </a:prstGeom>
              <a:solidFill>
                <a:srgbClr val="A1CD44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grpSp>
            <p:nvGrpSpPr>
              <p:cNvPr id="16" name="Groep 15">
                <a:extLst>
                  <a:ext uri="{FF2B5EF4-FFF2-40B4-BE49-F238E27FC236}">
                    <a16:creationId xmlns:a16="http://schemas.microsoft.com/office/drawing/2014/main" id="{5845DF2B-0F63-D148-8E23-848F9C3BDC45}"/>
                  </a:ext>
                </a:extLst>
              </p:cNvPr>
              <p:cNvGrpSpPr/>
              <p:nvPr/>
            </p:nvGrpSpPr>
            <p:grpSpPr>
              <a:xfrm>
                <a:off x="1004082" y="4011295"/>
                <a:ext cx="2345768" cy="2230208"/>
                <a:chOff x="1004082" y="4011295"/>
                <a:chExt cx="2345768" cy="2230208"/>
              </a:xfrm>
            </p:grpSpPr>
            <p:sp>
              <p:nvSpPr>
                <p:cNvPr id="17" name="Oval 8">
                  <a:extLst>
                    <a:ext uri="{FF2B5EF4-FFF2-40B4-BE49-F238E27FC236}">
                      <a16:creationId xmlns:a16="http://schemas.microsoft.com/office/drawing/2014/main" id="{6BF07636-8D29-7244-BDC8-E394FC1B01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57764" y="4387552"/>
                  <a:ext cx="554417" cy="193461"/>
                </a:xfrm>
                <a:prstGeom prst="ellipse">
                  <a:avLst/>
                </a:prstGeom>
                <a:solidFill>
                  <a:srgbClr val="A1CD4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18" name="Oval 7">
                  <a:extLst>
                    <a:ext uri="{FF2B5EF4-FFF2-40B4-BE49-F238E27FC236}">
                      <a16:creationId xmlns:a16="http://schemas.microsoft.com/office/drawing/2014/main" id="{11040C30-5225-D049-B011-18BE026DCE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97990" y="6150244"/>
                  <a:ext cx="307509" cy="87199"/>
                </a:xfrm>
                <a:prstGeom prst="ellipse">
                  <a:avLst/>
                </a:prstGeom>
                <a:solidFill>
                  <a:srgbClr val="A1CD4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dirty="0"/>
                </a:p>
              </p:txBody>
            </p:sp>
            <p:sp>
              <p:nvSpPr>
                <p:cNvPr id="19" name="Oval 5">
                  <a:extLst>
                    <a:ext uri="{FF2B5EF4-FFF2-40B4-BE49-F238E27FC236}">
                      <a16:creationId xmlns:a16="http://schemas.microsoft.com/office/drawing/2014/main" id="{300BC601-8B6C-6D48-8ABD-DAB708C27F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141739">
                  <a:off x="2074868" y="5439032"/>
                  <a:ext cx="153755" cy="784330"/>
                </a:xfrm>
                <a:prstGeom prst="ellipse">
                  <a:avLst/>
                </a:prstGeom>
                <a:solidFill>
                  <a:srgbClr val="A1CD4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0" name="Oval 6">
                  <a:extLst>
                    <a:ext uri="{FF2B5EF4-FFF2-40B4-BE49-F238E27FC236}">
                      <a16:creationId xmlns:a16="http://schemas.microsoft.com/office/drawing/2014/main" id="{7AF42028-DF7C-234F-9DC3-AEC305B9A0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502584">
                  <a:off x="1939145" y="5100062"/>
                  <a:ext cx="287053" cy="560477"/>
                </a:xfrm>
                <a:prstGeom prst="ellipse">
                  <a:avLst/>
                </a:prstGeom>
                <a:solidFill>
                  <a:srgbClr val="A1CD4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1" name="Oval 3">
                  <a:extLst>
                    <a:ext uri="{FF2B5EF4-FFF2-40B4-BE49-F238E27FC236}">
                      <a16:creationId xmlns:a16="http://schemas.microsoft.com/office/drawing/2014/main" id="{3A88C50B-3C73-6B4B-A328-5825EFAC75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785466">
                  <a:off x="1986894" y="4265108"/>
                  <a:ext cx="438674" cy="1178405"/>
                </a:xfrm>
                <a:prstGeom prst="ellipse">
                  <a:avLst/>
                </a:prstGeom>
                <a:solidFill>
                  <a:srgbClr val="A1CD4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dirty="0"/>
                </a:p>
              </p:txBody>
            </p:sp>
            <p:sp>
              <p:nvSpPr>
                <p:cNvPr id="22" name="Oval 4">
                  <a:extLst>
                    <a:ext uri="{FF2B5EF4-FFF2-40B4-BE49-F238E27FC236}">
                      <a16:creationId xmlns:a16="http://schemas.microsoft.com/office/drawing/2014/main" id="{BB7C74CC-C9C1-4340-8754-BCAF2FFD63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768031">
                  <a:off x="2466840" y="4011295"/>
                  <a:ext cx="307509" cy="435994"/>
                </a:xfrm>
                <a:prstGeom prst="ellipse">
                  <a:avLst/>
                </a:prstGeom>
                <a:solidFill>
                  <a:srgbClr val="A1CD4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3" name="Oval 5">
                  <a:extLst>
                    <a:ext uri="{FF2B5EF4-FFF2-40B4-BE49-F238E27FC236}">
                      <a16:creationId xmlns:a16="http://schemas.microsoft.com/office/drawing/2014/main" id="{28A0A463-F249-2D4E-804A-B8C7215CEE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948418">
                  <a:off x="1319369" y="5530576"/>
                  <a:ext cx="153755" cy="784330"/>
                </a:xfrm>
                <a:prstGeom prst="ellipse">
                  <a:avLst/>
                </a:prstGeom>
                <a:solidFill>
                  <a:srgbClr val="A1CD4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4" name="Oval 6">
                  <a:extLst>
                    <a:ext uri="{FF2B5EF4-FFF2-40B4-BE49-F238E27FC236}">
                      <a16:creationId xmlns:a16="http://schemas.microsoft.com/office/drawing/2014/main" id="{77999BFC-4001-AC4D-B031-15C587A79E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081285">
                  <a:off x="1611897" y="5195040"/>
                  <a:ext cx="287053" cy="560477"/>
                </a:xfrm>
                <a:prstGeom prst="ellipse">
                  <a:avLst/>
                </a:prstGeom>
                <a:solidFill>
                  <a:srgbClr val="A1CD4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5" name="Oval 7">
                  <a:extLst>
                    <a:ext uri="{FF2B5EF4-FFF2-40B4-BE49-F238E27FC236}">
                      <a16:creationId xmlns:a16="http://schemas.microsoft.com/office/drawing/2014/main" id="{379BF030-25DF-1245-828C-8D8FC013AF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5195" y="6154304"/>
                  <a:ext cx="307509" cy="87199"/>
                </a:xfrm>
                <a:prstGeom prst="ellipse">
                  <a:avLst/>
                </a:prstGeom>
                <a:solidFill>
                  <a:srgbClr val="A1CD4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6" name="Oval 8">
                  <a:extLst>
                    <a:ext uri="{FF2B5EF4-FFF2-40B4-BE49-F238E27FC236}">
                      <a16:creationId xmlns:a16="http://schemas.microsoft.com/office/drawing/2014/main" id="{A11F4852-8C93-094A-8F2E-67B00A6C3D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739483">
                  <a:off x="2427203" y="4556685"/>
                  <a:ext cx="554417" cy="193461"/>
                </a:xfrm>
                <a:prstGeom prst="ellipse">
                  <a:avLst/>
                </a:prstGeom>
                <a:solidFill>
                  <a:srgbClr val="A1CD4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7" name="Oval 9">
                  <a:extLst>
                    <a:ext uri="{FF2B5EF4-FFF2-40B4-BE49-F238E27FC236}">
                      <a16:creationId xmlns:a16="http://schemas.microsoft.com/office/drawing/2014/main" id="{FBE47F72-387A-9F49-A2B5-123F249A92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986901">
                  <a:off x="2992738" y="4395985"/>
                  <a:ext cx="140120" cy="574104"/>
                </a:xfrm>
                <a:prstGeom prst="ellipse">
                  <a:avLst/>
                </a:prstGeom>
                <a:solidFill>
                  <a:srgbClr val="A1CD4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</p:grpSp>
        </p:grpSp>
        <p:sp>
          <p:nvSpPr>
            <p:cNvPr id="13" name="Oval 7">
              <a:extLst>
                <a:ext uri="{FF2B5EF4-FFF2-40B4-BE49-F238E27FC236}">
                  <a16:creationId xmlns:a16="http://schemas.microsoft.com/office/drawing/2014/main" id="{4EF49F91-E094-1643-8585-23594D53A97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740843">
              <a:off x="3226955" y="4348158"/>
              <a:ext cx="200300" cy="116751"/>
            </a:xfrm>
            <a:prstGeom prst="ellipse">
              <a:avLst/>
            </a:prstGeom>
            <a:solidFill>
              <a:srgbClr val="A1CD4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Oval 7">
              <a:extLst>
                <a:ext uri="{FF2B5EF4-FFF2-40B4-BE49-F238E27FC236}">
                  <a16:creationId xmlns:a16="http://schemas.microsoft.com/office/drawing/2014/main" id="{6B2E4176-E386-FD4F-A524-E49ACAF543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50748">
              <a:off x="3226626" y="4058782"/>
              <a:ext cx="200300" cy="116751"/>
            </a:xfrm>
            <a:prstGeom prst="ellipse">
              <a:avLst/>
            </a:prstGeom>
            <a:solidFill>
              <a:srgbClr val="A1CD4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3140798B-9C2F-5646-A184-9D125E131E62}"/>
              </a:ext>
            </a:extLst>
          </p:cNvPr>
          <p:cNvCxnSpPr>
            <a:cxnSpLocks/>
          </p:cNvCxnSpPr>
          <p:nvPr/>
        </p:nvCxnSpPr>
        <p:spPr>
          <a:xfrm>
            <a:off x="895742" y="6245099"/>
            <a:ext cx="11296258" cy="3729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Afbeelding 14">
            <a:extLst>
              <a:ext uri="{FF2B5EF4-FFF2-40B4-BE49-F238E27FC236}">
                <a16:creationId xmlns:a16="http://schemas.microsoft.com/office/drawing/2014/main" id="{66B4F32A-187F-4D4E-A191-3796A162160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935" y="3161478"/>
            <a:ext cx="1812235" cy="308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462936FE-19E5-DC4B-96B1-8D5DFB5090F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427177" y="6251792"/>
            <a:ext cx="811287" cy="4034"/>
          </a:xfrm>
          <a:prstGeom prst="straightConnector1">
            <a:avLst/>
          </a:prstGeom>
          <a:noFill/>
          <a:ln w="57150">
            <a:solidFill>
              <a:srgbClr val="18FF3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kstvak 30">
            <a:extLst>
              <a:ext uri="{FF2B5EF4-FFF2-40B4-BE49-F238E27FC236}">
                <a16:creationId xmlns:a16="http://schemas.microsoft.com/office/drawing/2014/main" id="{D99956C0-38A7-EB4D-9A01-C0E156B43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9243" y="5725551"/>
            <a:ext cx="479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 b="1" dirty="0">
                <a:solidFill>
                  <a:srgbClr val="18FF3F"/>
                </a:solidFill>
              </a:rPr>
              <a:t>F</a:t>
            </a:r>
            <a:r>
              <a:rPr lang="nl-NL" altLang="nl-NL" sz="1800" b="1" baseline="-25000" dirty="0">
                <a:solidFill>
                  <a:srgbClr val="18FF3F"/>
                </a:solidFill>
              </a:rPr>
              <a:t>W</a:t>
            </a:r>
            <a:endParaRPr lang="nl-NL" altLang="nl-NL" sz="1800" b="1" dirty="0">
              <a:solidFill>
                <a:srgbClr val="18FF3F"/>
              </a:solidFill>
            </a:endParaRPr>
          </a:p>
        </p:txBody>
      </p: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FB4392D3-1363-E84D-8765-3A2FE17D6EF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72381" y="4243081"/>
            <a:ext cx="2345806" cy="0"/>
          </a:xfrm>
          <a:prstGeom prst="straightConnector1">
            <a:avLst/>
          </a:prstGeom>
          <a:noFill/>
          <a:ln w="57150">
            <a:solidFill>
              <a:srgbClr val="00B0F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kstvak 32">
            <a:extLst>
              <a:ext uri="{FF2B5EF4-FFF2-40B4-BE49-F238E27FC236}">
                <a16:creationId xmlns:a16="http://schemas.microsoft.com/office/drawing/2014/main" id="{66983541-1699-0B4A-AB96-403FE7374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9203" y="3761795"/>
            <a:ext cx="531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 b="1" dirty="0">
                <a:solidFill>
                  <a:srgbClr val="00B0F0"/>
                </a:solidFill>
              </a:rPr>
              <a:t>F</a:t>
            </a:r>
            <a:r>
              <a:rPr lang="nl-NL" altLang="nl-NL" sz="1800" b="1" baseline="-25000" dirty="0">
                <a:solidFill>
                  <a:srgbClr val="00B0F0"/>
                </a:solidFill>
              </a:rPr>
              <a:t>SP</a:t>
            </a:r>
            <a:endParaRPr lang="nl-NL" altLang="nl-NL" sz="1800" b="1" dirty="0">
              <a:solidFill>
                <a:srgbClr val="00B0F0"/>
              </a:solidFill>
            </a:endParaRP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C6F5BD1C-0477-FA4A-9C52-A8AD204A66B4}"/>
              </a:ext>
            </a:extLst>
          </p:cNvPr>
          <p:cNvSpPr txBox="1"/>
          <p:nvPr/>
        </p:nvSpPr>
        <p:spPr>
          <a:xfrm>
            <a:off x="196624" y="262732"/>
            <a:ext cx="4798772" cy="13234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000" dirty="0"/>
              <a:t>De krachten in de verticale richting</a:t>
            </a:r>
          </a:p>
          <a:p>
            <a:r>
              <a:rPr lang="nl-NL" sz="2000" dirty="0"/>
              <a:t>F</a:t>
            </a:r>
            <a:r>
              <a:rPr lang="nl-NL" sz="2000" baseline="-25000" dirty="0"/>
              <a:t>Z</a:t>
            </a:r>
            <a:r>
              <a:rPr lang="nl-NL" sz="2000" dirty="0"/>
              <a:t> en F</a:t>
            </a:r>
            <a:r>
              <a:rPr lang="nl-NL" sz="2000" baseline="-25000" dirty="0"/>
              <a:t>N</a:t>
            </a:r>
            <a:endParaRPr lang="nl-NL" sz="2000" dirty="0"/>
          </a:p>
          <a:p>
            <a:r>
              <a:rPr lang="nl-NL" sz="2000" dirty="0"/>
              <a:t>blijven hetzelfde als in de vorige situatie, deze laten we nu dus buiten beschouwing</a:t>
            </a:r>
            <a:endParaRPr lang="nl-NL" sz="2000" dirty="0">
              <a:solidFill>
                <a:srgbClr val="00B0F0"/>
              </a:solidFill>
            </a:endParaRPr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13041698-4398-D249-82E5-C8C357F9EE5D}"/>
              </a:ext>
            </a:extLst>
          </p:cNvPr>
          <p:cNvSpPr/>
          <p:nvPr/>
        </p:nvSpPr>
        <p:spPr>
          <a:xfrm>
            <a:off x="6483004" y="2616637"/>
            <a:ext cx="4997796" cy="8411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A74BB4C2-BE86-5043-91CF-3F0AD1B9A3DF}"/>
              </a:ext>
            </a:extLst>
          </p:cNvPr>
          <p:cNvSpPr txBox="1"/>
          <p:nvPr/>
        </p:nvSpPr>
        <p:spPr>
          <a:xfrm>
            <a:off x="6433878" y="1612946"/>
            <a:ext cx="5406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Van deze kist en met deze ondergrond is bepaald dat de </a:t>
            </a:r>
            <a:r>
              <a:rPr lang="nl-NL" sz="2000" b="1" i="1" u="sng" dirty="0"/>
              <a:t>maximale</a:t>
            </a:r>
            <a:r>
              <a:rPr lang="nl-NL" sz="2000" dirty="0"/>
              <a:t> wrijvingskracht </a:t>
            </a:r>
            <a:r>
              <a:rPr lang="nl-NL" sz="2000" b="1" dirty="0"/>
              <a:t>(</a:t>
            </a:r>
            <a:r>
              <a:rPr lang="nl-NL" sz="2000" b="1" dirty="0">
                <a:solidFill>
                  <a:srgbClr val="00B050"/>
                </a:solidFill>
              </a:rPr>
              <a:t>F</a:t>
            </a:r>
            <a:r>
              <a:rPr lang="nl-NL" sz="2000" b="1" baseline="-25000" dirty="0">
                <a:solidFill>
                  <a:srgbClr val="00B050"/>
                </a:solidFill>
              </a:rPr>
              <a:t>W</a:t>
            </a:r>
            <a:r>
              <a:rPr lang="nl-NL" sz="2000" dirty="0"/>
              <a:t>) = </a:t>
            </a:r>
            <a:r>
              <a:rPr lang="nl-NL" sz="2000" dirty="0">
                <a:solidFill>
                  <a:srgbClr val="00B050"/>
                </a:solidFill>
              </a:rPr>
              <a:t>300 N</a:t>
            </a:r>
            <a:endParaRPr lang="nl-NL" sz="2000" dirty="0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406BCC3A-0628-D64D-B325-D95842C811BF}"/>
              </a:ext>
            </a:extLst>
          </p:cNvPr>
          <p:cNvSpPr txBox="1"/>
          <p:nvPr/>
        </p:nvSpPr>
        <p:spPr>
          <a:xfrm>
            <a:off x="6483004" y="2632586"/>
            <a:ext cx="4779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De kist ondervind nu een resulterende kracht van    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878011D2-BE3B-444D-A929-1D0DD4B477FC}"/>
              </a:ext>
            </a:extLst>
          </p:cNvPr>
          <p:cNvSpPr txBox="1"/>
          <p:nvPr/>
        </p:nvSpPr>
        <p:spPr>
          <a:xfrm>
            <a:off x="6405435" y="859722"/>
            <a:ext cx="4934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Nu gaat een persoon een spierkracht (</a:t>
            </a:r>
            <a:r>
              <a:rPr lang="nl-NL" sz="2000" dirty="0">
                <a:solidFill>
                  <a:srgbClr val="00B0F0"/>
                </a:solidFill>
              </a:rPr>
              <a:t>F</a:t>
            </a:r>
            <a:r>
              <a:rPr lang="nl-NL" sz="2000" baseline="-25000" dirty="0">
                <a:solidFill>
                  <a:srgbClr val="00B0F0"/>
                </a:solidFill>
              </a:rPr>
              <a:t>SP</a:t>
            </a:r>
            <a:r>
              <a:rPr lang="nl-NL" sz="2000" dirty="0"/>
              <a:t>) van </a:t>
            </a:r>
            <a:r>
              <a:rPr lang="nl-NL" sz="2000" dirty="0">
                <a:solidFill>
                  <a:srgbClr val="00B0F0"/>
                </a:solidFill>
              </a:rPr>
              <a:t>500 N</a:t>
            </a:r>
            <a:r>
              <a:rPr lang="nl-NL" sz="2000" dirty="0"/>
              <a:t> horizontaal uitoefenen</a:t>
            </a:r>
            <a:endParaRPr lang="nl-NL" sz="2000" b="1" dirty="0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A58CC09F-05E5-4249-9F7A-84BF85BBC232}"/>
              </a:ext>
            </a:extLst>
          </p:cNvPr>
          <p:cNvSpPr/>
          <p:nvPr/>
        </p:nvSpPr>
        <p:spPr>
          <a:xfrm>
            <a:off x="6685847" y="3780124"/>
            <a:ext cx="48974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/>
              <a:t>Aangezien de F</a:t>
            </a:r>
            <a:r>
              <a:rPr lang="nl-NL" sz="2000" baseline="-25000" dirty="0"/>
              <a:t>R</a:t>
            </a:r>
            <a:r>
              <a:rPr lang="nl-NL" sz="2000" dirty="0"/>
              <a:t> constant is zal deze kist een: </a:t>
            </a:r>
          </a:p>
        </p:txBody>
      </p:sp>
      <p:sp>
        <p:nvSpPr>
          <p:cNvPr id="44" name="Rechthoek 43">
            <a:extLst>
              <a:ext uri="{FF2B5EF4-FFF2-40B4-BE49-F238E27FC236}">
                <a16:creationId xmlns:a16="http://schemas.microsoft.com/office/drawing/2014/main" id="{61674199-9B2B-C146-B76D-F8B8CDC28214}"/>
              </a:ext>
            </a:extLst>
          </p:cNvPr>
          <p:cNvSpPr/>
          <p:nvPr/>
        </p:nvSpPr>
        <p:spPr>
          <a:xfrm>
            <a:off x="7802046" y="2931784"/>
            <a:ext cx="4066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F</a:t>
            </a:r>
            <a:r>
              <a:rPr lang="nl-NL" sz="2800" baseline="-25000" dirty="0">
                <a:solidFill>
                  <a:srgbClr val="FF0000"/>
                </a:solidFill>
              </a:rPr>
              <a:t>R</a:t>
            </a:r>
            <a:r>
              <a:rPr lang="nl-NL" sz="2800" dirty="0">
                <a:solidFill>
                  <a:srgbClr val="FF0000"/>
                </a:solidFill>
              </a:rPr>
              <a:t> =</a:t>
            </a:r>
            <a:r>
              <a:rPr lang="nl-NL" sz="2800" dirty="0"/>
              <a:t> </a:t>
            </a:r>
            <a:r>
              <a:rPr lang="nl-NL" sz="2800" dirty="0">
                <a:solidFill>
                  <a:srgbClr val="0070C0"/>
                </a:solidFill>
              </a:rPr>
              <a:t>500</a:t>
            </a:r>
            <a:r>
              <a:rPr lang="nl-NL" sz="2800" dirty="0"/>
              <a:t> – </a:t>
            </a:r>
            <a:r>
              <a:rPr lang="nl-NL" sz="2800" dirty="0">
                <a:solidFill>
                  <a:srgbClr val="00B050"/>
                </a:solidFill>
              </a:rPr>
              <a:t>300</a:t>
            </a:r>
            <a:r>
              <a:rPr lang="nl-NL" sz="2800" dirty="0"/>
              <a:t> = </a:t>
            </a:r>
            <a:r>
              <a:rPr lang="nl-NL" sz="2800" dirty="0">
                <a:solidFill>
                  <a:srgbClr val="FF0000"/>
                </a:solidFill>
              </a:rPr>
              <a:t>200 N </a:t>
            </a:r>
          </a:p>
        </p:txBody>
      </p:sp>
      <p:sp>
        <p:nvSpPr>
          <p:cNvPr id="46" name="Rechthoek 45">
            <a:extLst>
              <a:ext uri="{FF2B5EF4-FFF2-40B4-BE49-F238E27FC236}">
                <a16:creationId xmlns:a16="http://schemas.microsoft.com/office/drawing/2014/main" id="{EF7BBDA4-91DA-1843-9C38-59C6CF5A7483}"/>
              </a:ext>
            </a:extLst>
          </p:cNvPr>
          <p:cNvSpPr/>
          <p:nvPr/>
        </p:nvSpPr>
        <p:spPr>
          <a:xfrm>
            <a:off x="6685847" y="4067552"/>
            <a:ext cx="41463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i="1" u="sng" dirty="0"/>
              <a:t>Eenparig Versnelde beweging  </a:t>
            </a:r>
            <a:r>
              <a:rPr lang="nl-NL" sz="2000" dirty="0"/>
              <a:t>krijgen</a:t>
            </a:r>
          </a:p>
          <a:p>
            <a:r>
              <a:rPr lang="nl-NL" sz="2000" dirty="0"/>
              <a:t>(van snelheid blijven veranderen)</a:t>
            </a:r>
          </a:p>
        </p:txBody>
      </p:sp>
      <p:cxnSp>
        <p:nvCxnSpPr>
          <p:cNvPr id="48" name="Rechte verbindingslijn met pijl 47">
            <a:extLst>
              <a:ext uri="{FF2B5EF4-FFF2-40B4-BE49-F238E27FC236}">
                <a16:creationId xmlns:a16="http://schemas.microsoft.com/office/drawing/2014/main" id="{33597A66-0F5D-0D46-9ACF-FC98B7A948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76878" y="5204387"/>
            <a:ext cx="1365845" cy="1779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Tekstvak 49">
            <a:extLst>
              <a:ext uri="{FF2B5EF4-FFF2-40B4-BE49-F238E27FC236}">
                <a16:creationId xmlns:a16="http://schemas.microsoft.com/office/drawing/2014/main" id="{7ADC1B47-A950-524E-B96A-41FE0337C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0074" y="4798785"/>
            <a:ext cx="43633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 b="1" dirty="0">
                <a:solidFill>
                  <a:srgbClr val="FF0000"/>
                </a:solidFill>
              </a:rPr>
              <a:t>F</a:t>
            </a:r>
            <a:r>
              <a:rPr lang="nl-NL" altLang="nl-NL" sz="1800" b="1" baseline="-25000" dirty="0">
                <a:solidFill>
                  <a:srgbClr val="FF0000"/>
                </a:solidFill>
              </a:rPr>
              <a:t>R</a:t>
            </a:r>
            <a:endParaRPr lang="nl-NL" altLang="nl-NL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20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8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xit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59" dur="1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2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6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2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6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6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2" presetClass="exit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83" dur="1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2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8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2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89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2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9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2" presetClass="exit" presetSubtype="2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7" dur="20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20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 animBg="1"/>
          <p:bldP spid="2" grpId="0" animBg="1"/>
          <p:bldP spid="9" grpId="0" animBg="1"/>
          <p:bldP spid="10" grpId="0"/>
          <p:bldP spid="31" grpId="0"/>
          <p:bldP spid="31" grpId="1"/>
          <p:bldP spid="33" grpId="0"/>
          <p:bldP spid="33" grpId="1"/>
          <p:bldP spid="38" grpId="0" animBg="1"/>
          <p:bldP spid="39" grpId="0" animBg="1"/>
          <p:bldP spid="40" grpId="0"/>
          <p:bldP spid="41" grpId="0"/>
          <p:bldP spid="42" grpId="0"/>
          <p:bldP spid="43" grpId="0"/>
          <p:bldP spid="44" grpId="0"/>
          <p:bldP spid="46" grpId="0"/>
          <p:bldP spid="50" grpId="0" animBg="1"/>
          <p:bldP spid="50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8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xit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59" dur="1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2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6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2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6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2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6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2" presetClass="exit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83" dur="1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2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8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2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89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2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9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2" presetClass="exit" presetSubtype="2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7" dur="20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20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 animBg="1"/>
          <p:bldP spid="2" grpId="0" animBg="1"/>
          <p:bldP spid="9" grpId="0" animBg="1"/>
          <p:bldP spid="10" grpId="0"/>
          <p:bldP spid="31" grpId="0"/>
          <p:bldP spid="31" grpId="1"/>
          <p:bldP spid="33" grpId="0"/>
          <p:bldP spid="33" grpId="1"/>
          <p:bldP spid="38" grpId="0" animBg="1"/>
          <p:bldP spid="39" grpId="0" animBg="1"/>
          <p:bldP spid="40" grpId="0"/>
          <p:bldP spid="41" grpId="0"/>
          <p:bldP spid="42" grpId="0"/>
          <p:bldP spid="43" grpId="0"/>
          <p:bldP spid="44" grpId="0"/>
          <p:bldP spid="46" grpId="0"/>
          <p:bldP spid="50" grpId="0" animBg="1"/>
          <p:bldP spid="50" grpId="1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Afbeelding 14">
            <a:extLst>
              <a:ext uri="{FF2B5EF4-FFF2-40B4-BE49-F238E27FC236}">
                <a16:creationId xmlns:a16="http://schemas.microsoft.com/office/drawing/2014/main" id="{DE0FAF66-FC64-E142-BBEC-80C59642FBD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036" y="3160016"/>
            <a:ext cx="1812235" cy="308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5" name="Rechte verbindingslijn 84">
            <a:extLst>
              <a:ext uri="{FF2B5EF4-FFF2-40B4-BE49-F238E27FC236}">
                <a16:creationId xmlns:a16="http://schemas.microsoft.com/office/drawing/2014/main" id="{78CF1299-C8B4-6341-AADE-E4DBCBE7ED8D}"/>
              </a:ext>
            </a:extLst>
          </p:cNvPr>
          <p:cNvCxnSpPr>
            <a:cxnSpLocks/>
          </p:cNvCxnSpPr>
          <p:nvPr/>
        </p:nvCxnSpPr>
        <p:spPr>
          <a:xfrm>
            <a:off x="0" y="6261138"/>
            <a:ext cx="12192000" cy="2125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>
            <a:extLst>
              <a:ext uri="{FF2B5EF4-FFF2-40B4-BE49-F238E27FC236}">
                <a16:creationId xmlns:a16="http://schemas.microsoft.com/office/drawing/2014/main" id="{FB1100E1-C4E1-B94C-B167-CD36C7759176}"/>
              </a:ext>
            </a:extLst>
          </p:cNvPr>
          <p:cNvSpPr txBox="1"/>
          <p:nvPr/>
        </p:nvSpPr>
        <p:spPr>
          <a:xfrm>
            <a:off x="10544536" y="6436260"/>
            <a:ext cx="1487908" cy="369332"/>
          </a:xfrm>
          <a:prstGeom prst="rect">
            <a:avLst/>
          </a:prstGeom>
          <a:solidFill>
            <a:srgbClr val="FF7D6F"/>
          </a:solidFill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HOOFDMENU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EAD2DB4-CB08-AA4E-831A-94D31581A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0827" y="87392"/>
            <a:ext cx="3431617" cy="4460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chemeClr val="lt1"/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8562872-9585-A74A-B0E1-C19C69179803}"/>
              </a:ext>
            </a:extLst>
          </p:cNvPr>
          <p:cNvSpPr txBox="1">
            <a:spLocks/>
          </p:cNvSpPr>
          <p:nvPr/>
        </p:nvSpPr>
        <p:spPr>
          <a:xfrm>
            <a:off x="9678859" y="125492"/>
            <a:ext cx="1275552" cy="3698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20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EENPARIG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7033EE9-0E87-3149-B37E-81B576970F2B}"/>
              </a:ext>
            </a:extLst>
          </p:cNvPr>
          <p:cNvSpPr txBox="1"/>
          <p:nvPr/>
        </p:nvSpPr>
        <p:spPr>
          <a:xfrm>
            <a:off x="196624" y="262732"/>
            <a:ext cx="4798772" cy="13234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000" dirty="0"/>
              <a:t>De krachten in de verticale richting</a:t>
            </a:r>
          </a:p>
          <a:p>
            <a:r>
              <a:rPr lang="nl-NL" sz="2000" dirty="0"/>
              <a:t>F</a:t>
            </a:r>
            <a:r>
              <a:rPr lang="nl-NL" sz="2000" baseline="-25000" dirty="0"/>
              <a:t>Z</a:t>
            </a:r>
            <a:r>
              <a:rPr lang="nl-NL" sz="2000" dirty="0"/>
              <a:t> en F</a:t>
            </a:r>
            <a:r>
              <a:rPr lang="nl-NL" sz="2000" baseline="-25000" dirty="0"/>
              <a:t>N</a:t>
            </a:r>
            <a:endParaRPr lang="nl-NL" sz="2000" dirty="0"/>
          </a:p>
          <a:p>
            <a:r>
              <a:rPr lang="nl-NL" sz="2000" dirty="0"/>
              <a:t>blijven hetzelfde als in de vorige situaties, deze laten we nu dus buiten beschouwing</a:t>
            </a:r>
            <a:endParaRPr lang="nl-NL" sz="2000" dirty="0">
              <a:solidFill>
                <a:srgbClr val="00B0F0"/>
              </a:solidFill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900C7A4-93A1-C945-8604-9365F9CAA4B5}"/>
              </a:ext>
            </a:extLst>
          </p:cNvPr>
          <p:cNvSpPr/>
          <p:nvPr/>
        </p:nvSpPr>
        <p:spPr>
          <a:xfrm>
            <a:off x="6409655" y="4069982"/>
            <a:ext cx="4798772" cy="15034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D27A3858-CBAE-2441-931C-A4882FA35F31}"/>
              </a:ext>
            </a:extLst>
          </p:cNvPr>
          <p:cNvSpPr/>
          <p:nvPr/>
        </p:nvSpPr>
        <p:spPr>
          <a:xfrm>
            <a:off x="6415344" y="3145096"/>
            <a:ext cx="4778482" cy="8411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21F5028-39D8-7B41-B4D5-6550B2D26BA5}"/>
              </a:ext>
            </a:extLst>
          </p:cNvPr>
          <p:cNvSpPr txBox="1"/>
          <p:nvPr/>
        </p:nvSpPr>
        <p:spPr>
          <a:xfrm>
            <a:off x="6373919" y="584887"/>
            <a:ext cx="5406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Van deze kist en met deze ondergrond is bepaald dat de </a:t>
            </a:r>
            <a:r>
              <a:rPr lang="nl-NL" sz="2000" b="1" i="1" u="sng" dirty="0"/>
              <a:t>maximale</a:t>
            </a:r>
            <a:r>
              <a:rPr lang="nl-NL" sz="2000" dirty="0"/>
              <a:t> wrijvingskracht </a:t>
            </a:r>
            <a:r>
              <a:rPr lang="nl-NL" sz="2000" b="1" dirty="0"/>
              <a:t>(</a:t>
            </a:r>
            <a:r>
              <a:rPr lang="nl-NL" sz="2000" b="1" dirty="0">
                <a:solidFill>
                  <a:srgbClr val="00B050"/>
                </a:solidFill>
              </a:rPr>
              <a:t>F</a:t>
            </a:r>
            <a:r>
              <a:rPr lang="nl-NL" sz="2000" b="1" baseline="-25000" dirty="0">
                <a:solidFill>
                  <a:srgbClr val="00B050"/>
                </a:solidFill>
              </a:rPr>
              <a:t>W</a:t>
            </a:r>
            <a:r>
              <a:rPr lang="nl-NL" sz="2000" dirty="0"/>
              <a:t>) = </a:t>
            </a:r>
            <a:r>
              <a:rPr lang="nl-NL" sz="2000" dirty="0">
                <a:solidFill>
                  <a:srgbClr val="00B050"/>
                </a:solidFill>
              </a:rPr>
              <a:t>300 N</a:t>
            </a:r>
            <a:endParaRPr lang="nl-NL" sz="2000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DEFCC49-BEA9-C14F-88AB-C268C655BFCD}"/>
              </a:ext>
            </a:extLst>
          </p:cNvPr>
          <p:cNvSpPr txBox="1"/>
          <p:nvPr/>
        </p:nvSpPr>
        <p:spPr>
          <a:xfrm>
            <a:off x="6379608" y="3088007"/>
            <a:ext cx="4779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De kist ondervind dan een resulterende kracht van   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0DE3679-C4D0-BA4F-AC28-5AC4CBF9C1A8}"/>
              </a:ext>
            </a:extLst>
          </p:cNvPr>
          <p:cNvSpPr txBox="1"/>
          <p:nvPr/>
        </p:nvSpPr>
        <p:spPr>
          <a:xfrm>
            <a:off x="6379608" y="1246285"/>
            <a:ext cx="4934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De persoon duwt in eerste instantie iets harder dan de maximale wrijvingskracht, waardoor de kist een snelheid krijgt.</a:t>
            </a:r>
            <a:endParaRPr lang="nl-NL" sz="2000" b="1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A46DBBF6-24DB-1346-9363-52734150BB49}"/>
              </a:ext>
            </a:extLst>
          </p:cNvPr>
          <p:cNvSpPr/>
          <p:nvPr/>
        </p:nvSpPr>
        <p:spPr>
          <a:xfrm>
            <a:off x="6373919" y="4141262"/>
            <a:ext cx="47210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/>
              <a:t>De resultante is weliswaar 0 N, maar de kist</a:t>
            </a:r>
          </a:p>
          <a:p>
            <a:r>
              <a:rPr lang="nl-NL" sz="2000" dirty="0"/>
              <a:t> had een snelheid en zal bij een </a:t>
            </a:r>
            <a:r>
              <a:rPr lang="nl-NL" sz="2000" dirty="0">
                <a:solidFill>
                  <a:srgbClr val="FF0000"/>
                </a:solidFill>
              </a:rPr>
              <a:t>F</a:t>
            </a:r>
            <a:r>
              <a:rPr lang="nl-NL" sz="2000" baseline="-25000" dirty="0">
                <a:solidFill>
                  <a:srgbClr val="FF0000"/>
                </a:solidFill>
              </a:rPr>
              <a:t>R</a:t>
            </a:r>
            <a:r>
              <a:rPr lang="nl-NL" sz="2000" dirty="0">
                <a:solidFill>
                  <a:srgbClr val="FF0000"/>
                </a:solidFill>
              </a:rPr>
              <a:t> van 0 N</a:t>
            </a:r>
          </a:p>
          <a:p>
            <a:r>
              <a:rPr lang="nl-NL" sz="2000" dirty="0"/>
              <a:t>niet van snelheid gaan veranderen.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ECB6DAEB-1C10-154E-9BA4-6BDA0B3B7284}"/>
              </a:ext>
            </a:extLst>
          </p:cNvPr>
          <p:cNvSpPr/>
          <p:nvPr/>
        </p:nvSpPr>
        <p:spPr>
          <a:xfrm>
            <a:off x="7645799" y="3387221"/>
            <a:ext cx="4066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F</a:t>
            </a:r>
            <a:r>
              <a:rPr lang="nl-NL" sz="2800" baseline="-25000" dirty="0">
                <a:solidFill>
                  <a:srgbClr val="FF0000"/>
                </a:solidFill>
              </a:rPr>
              <a:t>R</a:t>
            </a:r>
            <a:r>
              <a:rPr lang="nl-NL" sz="2800" dirty="0">
                <a:solidFill>
                  <a:srgbClr val="FF0000"/>
                </a:solidFill>
              </a:rPr>
              <a:t> =</a:t>
            </a:r>
            <a:r>
              <a:rPr lang="nl-NL" sz="2800" dirty="0"/>
              <a:t> </a:t>
            </a:r>
            <a:r>
              <a:rPr lang="nl-NL" sz="2800" dirty="0">
                <a:solidFill>
                  <a:srgbClr val="0070C0"/>
                </a:solidFill>
              </a:rPr>
              <a:t>300</a:t>
            </a:r>
            <a:r>
              <a:rPr lang="nl-NL" sz="2800" dirty="0"/>
              <a:t> – </a:t>
            </a:r>
            <a:r>
              <a:rPr lang="nl-NL" sz="2800" dirty="0">
                <a:solidFill>
                  <a:srgbClr val="00B050"/>
                </a:solidFill>
              </a:rPr>
              <a:t>300</a:t>
            </a:r>
            <a:r>
              <a:rPr lang="nl-NL" sz="2800" dirty="0"/>
              <a:t> = </a:t>
            </a:r>
            <a:r>
              <a:rPr lang="nl-NL" sz="2800" dirty="0">
                <a:solidFill>
                  <a:srgbClr val="FF0000"/>
                </a:solidFill>
              </a:rPr>
              <a:t>0 N 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270DD4DE-A87C-A941-AD9C-DC47E92CCE8C}"/>
              </a:ext>
            </a:extLst>
          </p:cNvPr>
          <p:cNvSpPr txBox="1"/>
          <p:nvPr/>
        </p:nvSpPr>
        <p:spPr>
          <a:xfrm>
            <a:off x="6373919" y="2185780"/>
            <a:ext cx="4934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Echter zodra hij beweegt laat hij zijn spierkracht de maximale wrijvingskracht worden zodat </a:t>
            </a:r>
            <a:r>
              <a:rPr lang="nl-NL" sz="2000" dirty="0">
                <a:solidFill>
                  <a:srgbClr val="0070C0"/>
                </a:solidFill>
              </a:rPr>
              <a:t>F</a:t>
            </a:r>
            <a:r>
              <a:rPr lang="nl-NL" sz="2000" baseline="-25000" dirty="0">
                <a:solidFill>
                  <a:srgbClr val="0070C0"/>
                </a:solidFill>
              </a:rPr>
              <a:t>SP</a:t>
            </a:r>
            <a:r>
              <a:rPr lang="nl-NL" sz="2000" dirty="0">
                <a:solidFill>
                  <a:srgbClr val="0070C0"/>
                </a:solidFill>
              </a:rPr>
              <a:t> =  300 N </a:t>
            </a:r>
            <a:r>
              <a:rPr lang="nl-NL" sz="2000" dirty="0"/>
              <a:t>en ook </a:t>
            </a:r>
            <a:r>
              <a:rPr lang="nl-NL" sz="2000" dirty="0">
                <a:solidFill>
                  <a:srgbClr val="00B050"/>
                </a:solidFill>
              </a:rPr>
              <a:t>F</a:t>
            </a:r>
            <a:r>
              <a:rPr lang="nl-NL" sz="2000" baseline="-25000" dirty="0">
                <a:solidFill>
                  <a:srgbClr val="00B050"/>
                </a:solidFill>
              </a:rPr>
              <a:t>W</a:t>
            </a:r>
            <a:r>
              <a:rPr lang="nl-NL" sz="2000" dirty="0">
                <a:solidFill>
                  <a:srgbClr val="00B050"/>
                </a:solidFill>
              </a:rPr>
              <a:t> = 300 N</a:t>
            </a:r>
            <a:endParaRPr lang="nl-NL" sz="2000" b="1" dirty="0">
              <a:solidFill>
                <a:srgbClr val="00B050"/>
              </a:solidFill>
            </a:endParaRPr>
          </a:p>
        </p:txBody>
      </p:sp>
      <p:grpSp>
        <p:nvGrpSpPr>
          <p:cNvPr id="39" name="Groep 38">
            <a:extLst>
              <a:ext uri="{FF2B5EF4-FFF2-40B4-BE49-F238E27FC236}">
                <a16:creationId xmlns:a16="http://schemas.microsoft.com/office/drawing/2014/main" id="{81DD67EB-F7C9-6046-8723-2D9F185E35AD}"/>
              </a:ext>
            </a:extLst>
          </p:cNvPr>
          <p:cNvGrpSpPr/>
          <p:nvPr/>
        </p:nvGrpSpPr>
        <p:grpSpPr>
          <a:xfrm>
            <a:off x="116710" y="4010823"/>
            <a:ext cx="2397254" cy="2230208"/>
            <a:chOff x="989871" y="3982928"/>
            <a:chExt cx="2397254" cy="2230208"/>
          </a:xfrm>
        </p:grpSpPr>
        <p:grpSp>
          <p:nvGrpSpPr>
            <p:cNvPr id="40" name="Groep 39">
              <a:extLst>
                <a:ext uri="{FF2B5EF4-FFF2-40B4-BE49-F238E27FC236}">
                  <a16:creationId xmlns:a16="http://schemas.microsoft.com/office/drawing/2014/main" id="{1C78CB0A-0857-934E-A65B-259B8BB57E37}"/>
                </a:ext>
              </a:extLst>
            </p:cNvPr>
            <p:cNvGrpSpPr/>
            <p:nvPr/>
          </p:nvGrpSpPr>
          <p:grpSpPr>
            <a:xfrm>
              <a:off x="989871" y="3982928"/>
              <a:ext cx="2397254" cy="2230208"/>
              <a:chOff x="1004082" y="4011295"/>
              <a:chExt cx="2397254" cy="2230208"/>
            </a:xfrm>
          </p:grpSpPr>
          <p:sp>
            <p:nvSpPr>
              <p:cNvPr id="43" name="Oval 9">
                <a:extLst>
                  <a:ext uri="{FF2B5EF4-FFF2-40B4-BE49-F238E27FC236}">
                    <a16:creationId xmlns:a16="http://schemas.microsoft.com/office/drawing/2014/main" id="{AFFF2049-1111-2748-B26C-E989AF5F7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236222">
                <a:off x="3044224" y="4066233"/>
                <a:ext cx="140120" cy="574104"/>
              </a:xfrm>
              <a:prstGeom prst="ellipse">
                <a:avLst/>
              </a:prstGeom>
              <a:solidFill>
                <a:srgbClr val="A1CD44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DEB94FB3-3BDF-D743-9A3C-739446BACB4F}"/>
                  </a:ext>
                </a:extLst>
              </p:cNvPr>
              <p:cNvGrpSpPr/>
              <p:nvPr/>
            </p:nvGrpSpPr>
            <p:grpSpPr>
              <a:xfrm>
                <a:off x="1004082" y="4011295"/>
                <a:ext cx="2345768" cy="2230208"/>
                <a:chOff x="1004082" y="4011295"/>
                <a:chExt cx="2345768" cy="2230208"/>
              </a:xfrm>
            </p:grpSpPr>
            <p:sp>
              <p:nvSpPr>
                <p:cNvPr id="45" name="Oval 8">
                  <a:extLst>
                    <a:ext uri="{FF2B5EF4-FFF2-40B4-BE49-F238E27FC236}">
                      <a16:creationId xmlns:a16="http://schemas.microsoft.com/office/drawing/2014/main" id="{9135D3B6-9E33-F942-B29E-48BD6C0C32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57764" y="4387552"/>
                  <a:ext cx="554417" cy="193461"/>
                </a:xfrm>
                <a:prstGeom prst="ellipse">
                  <a:avLst/>
                </a:prstGeom>
                <a:solidFill>
                  <a:srgbClr val="A1CD4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46" name="Oval 7">
                  <a:extLst>
                    <a:ext uri="{FF2B5EF4-FFF2-40B4-BE49-F238E27FC236}">
                      <a16:creationId xmlns:a16="http://schemas.microsoft.com/office/drawing/2014/main" id="{970DA959-64A1-D740-9D26-A5D85BE678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97990" y="6150244"/>
                  <a:ext cx="307509" cy="87199"/>
                </a:xfrm>
                <a:prstGeom prst="ellipse">
                  <a:avLst/>
                </a:prstGeom>
                <a:solidFill>
                  <a:srgbClr val="A1CD4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dirty="0"/>
                </a:p>
              </p:txBody>
            </p:sp>
            <p:sp>
              <p:nvSpPr>
                <p:cNvPr id="47" name="Oval 5">
                  <a:extLst>
                    <a:ext uri="{FF2B5EF4-FFF2-40B4-BE49-F238E27FC236}">
                      <a16:creationId xmlns:a16="http://schemas.microsoft.com/office/drawing/2014/main" id="{1F655CA2-616B-5945-B6BB-6C3ABF1A21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141739">
                  <a:off x="2074868" y="5439032"/>
                  <a:ext cx="153755" cy="784330"/>
                </a:xfrm>
                <a:prstGeom prst="ellipse">
                  <a:avLst/>
                </a:prstGeom>
                <a:solidFill>
                  <a:srgbClr val="A1CD4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48" name="Oval 6">
                  <a:extLst>
                    <a:ext uri="{FF2B5EF4-FFF2-40B4-BE49-F238E27FC236}">
                      <a16:creationId xmlns:a16="http://schemas.microsoft.com/office/drawing/2014/main" id="{E04E0F7B-8582-8847-B249-4EFD026EBA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502584">
                  <a:off x="1939145" y="5100062"/>
                  <a:ext cx="287053" cy="560477"/>
                </a:xfrm>
                <a:prstGeom prst="ellipse">
                  <a:avLst/>
                </a:prstGeom>
                <a:solidFill>
                  <a:srgbClr val="A1CD4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49" name="Oval 3">
                  <a:extLst>
                    <a:ext uri="{FF2B5EF4-FFF2-40B4-BE49-F238E27FC236}">
                      <a16:creationId xmlns:a16="http://schemas.microsoft.com/office/drawing/2014/main" id="{D5AD7D5A-2451-7F42-84B1-099B709D30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785466">
                  <a:off x="1986894" y="4265108"/>
                  <a:ext cx="438674" cy="1178405"/>
                </a:xfrm>
                <a:prstGeom prst="ellipse">
                  <a:avLst/>
                </a:prstGeom>
                <a:solidFill>
                  <a:srgbClr val="A1CD4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dirty="0"/>
                </a:p>
              </p:txBody>
            </p:sp>
            <p:sp>
              <p:nvSpPr>
                <p:cNvPr id="50" name="Oval 4">
                  <a:extLst>
                    <a:ext uri="{FF2B5EF4-FFF2-40B4-BE49-F238E27FC236}">
                      <a16:creationId xmlns:a16="http://schemas.microsoft.com/office/drawing/2014/main" id="{29D9F84D-E0EB-4244-A08B-E5985B94CB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768031">
                  <a:off x="2466840" y="4011295"/>
                  <a:ext cx="307509" cy="435994"/>
                </a:xfrm>
                <a:prstGeom prst="ellipse">
                  <a:avLst/>
                </a:prstGeom>
                <a:solidFill>
                  <a:srgbClr val="A1CD4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51" name="Oval 5">
                  <a:extLst>
                    <a:ext uri="{FF2B5EF4-FFF2-40B4-BE49-F238E27FC236}">
                      <a16:creationId xmlns:a16="http://schemas.microsoft.com/office/drawing/2014/main" id="{D2BA8E90-F2CF-054F-A896-C648B3986B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948418">
                  <a:off x="1319369" y="5530576"/>
                  <a:ext cx="153755" cy="784330"/>
                </a:xfrm>
                <a:prstGeom prst="ellipse">
                  <a:avLst/>
                </a:prstGeom>
                <a:solidFill>
                  <a:srgbClr val="A1CD4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52" name="Oval 6">
                  <a:extLst>
                    <a:ext uri="{FF2B5EF4-FFF2-40B4-BE49-F238E27FC236}">
                      <a16:creationId xmlns:a16="http://schemas.microsoft.com/office/drawing/2014/main" id="{3FE1B4B0-BC61-3A46-A18F-D7D74344A2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081285">
                  <a:off x="1611897" y="5195040"/>
                  <a:ext cx="287053" cy="560477"/>
                </a:xfrm>
                <a:prstGeom prst="ellipse">
                  <a:avLst/>
                </a:prstGeom>
                <a:solidFill>
                  <a:srgbClr val="A1CD4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53" name="Oval 7">
                  <a:extLst>
                    <a:ext uri="{FF2B5EF4-FFF2-40B4-BE49-F238E27FC236}">
                      <a16:creationId xmlns:a16="http://schemas.microsoft.com/office/drawing/2014/main" id="{5A93D57B-6404-CD40-9992-6E5001C128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5195" y="6154304"/>
                  <a:ext cx="307509" cy="87199"/>
                </a:xfrm>
                <a:prstGeom prst="ellipse">
                  <a:avLst/>
                </a:prstGeom>
                <a:solidFill>
                  <a:srgbClr val="A1CD4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54" name="Oval 8">
                  <a:extLst>
                    <a:ext uri="{FF2B5EF4-FFF2-40B4-BE49-F238E27FC236}">
                      <a16:creationId xmlns:a16="http://schemas.microsoft.com/office/drawing/2014/main" id="{A2090212-9A23-3F4E-8892-F27729717E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739483">
                  <a:off x="2427203" y="4556685"/>
                  <a:ext cx="554417" cy="193461"/>
                </a:xfrm>
                <a:prstGeom prst="ellipse">
                  <a:avLst/>
                </a:prstGeom>
                <a:solidFill>
                  <a:srgbClr val="A1CD4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55" name="Oval 9">
                  <a:extLst>
                    <a:ext uri="{FF2B5EF4-FFF2-40B4-BE49-F238E27FC236}">
                      <a16:creationId xmlns:a16="http://schemas.microsoft.com/office/drawing/2014/main" id="{25620EFA-DED8-9F45-85B1-020EAE6D33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986901">
                  <a:off x="2992738" y="4395985"/>
                  <a:ext cx="140120" cy="574104"/>
                </a:xfrm>
                <a:prstGeom prst="ellipse">
                  <a:avLst/>
                </a:prstGeom>
                <a:solidFill>
                  <a:srgbClr val="A1CD4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</p:grpSp>
        </p:grpSp>
        <p:sp>
          <p:nvSpPr>
            <p:cNvPr id="41" name="Oval 7">
              <a:extLst>
                <a:ext uri="{FF2B5EF4-FFF2-40B4-BE49-F238E27FC236}">
                  <a16:creationId xmlns:a16="http://schemas.microsoft.com/office/drawing/2014/main" id="{76FAB68D-FF6A-6347-B7CF-FC149FD728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740843">
              <a:off x="3226955" y="4348158"/>
              <a:ext cx="200300" cy="116751"/>
            </a:xfrm>
            <a:prstGeom prst="ellipse">
              <a:avLst/>
            </a:prstGeom>
            <a:solidFill>
              <a:srgbClr val="A1CD4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" name="Oval 7">
              <a:extLst>
                <a:ext uri="{FF2B5EF4-FFF2-40B4-BE49-F238E27FC236}">
                  <a16:creationId xmlns:a16="http://schemas.microsoft.com/office/drawing/2014/main" id="{368ADE09-2F8A-1446-9870-093F0E1099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50748">
              <a:off x="3226626" y="4058782"/>
              <a:ext cx="200300" cy="116751"/>
            </a:xfrm>
            <a:prstGeom prst="ellipse">
              <a:avLst/>
            </a:prstGeom>
            <a:solidFill>
              <a:srgbClr val="A1CD4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cxnSp>
        <p:nvCxnSpPr>
          <p:cNvPr id="57" name="Rechte verbindingslijn met pijl 56">
            <a:extLst>
              <a:ext uri="{FF2B5EF4-FFF2-40B4-BE49-F238E27FC236}">
                <a16:creationId xmlns:a16="http://schemas.microsoft.com/office/drawing/2014/main" id="{6AA3562F-F0E7-2245-B451-3ACB357B758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542278" y="6250330"/>
            <a:ext cx="811287" cy="4034"/>
          </a:xfrm>
          <a:prstGeom prst="straightConnector1">
            <a:avLst/>
          </a:prstGeom>
          <a:noFill/>
          <a:ln w="57150">
            <a:solidFill>
              <a:srgbClr val="18FF3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Tekstvak 57">
            <a:extLst>
              <a:ext uri="{FF2B5EF4-FFF2-40B4-BE49-F238E27FC236}">
                <a16:creationId xmlns:a16="http://schemas.microsoft.com/office/drawing/2014/main" id="{F345885A-9BA8-E340-8DD2-1947B0AE3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4344" y="5724089"/>
            <a:ext cx="479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 b="1" dirty="0">
                <a:solidFill>
                  <a:srgbClr val="18FF3F"/>
                </a:solidFill>
              </a:rPr>
              <a:t>F</a:t>
            </a:r>
            <a:r>
              <a:rPr lang="nl-NL" altLang="nl-NL" sz="1800" b="1" baseline="-25000" dirty="0">
                <a:solidFill>
                  <a:srgbClr val="18FF3F"/>
                </a:solidFill>
              </a:rPr>
              <a:t>W</a:t>
            </a:r>
            <a:endParaRPr lang="nl-NL" altLang="nl-NL" sz="1800" b="1" dirty="0">
              <a:solidFill>
                <a:srgbClr val="18FF3F"/>
              </a:solidFill>
            </a:endParaRPr>
          </a:p>
        </p:txBody>
      </p:sp>
      <p:cxnSp>
        <p:nvCxnSpPr>
          <p:cNvPr id="59" name="Rechte verbindingslijn met pijl 58">
            <a:extLst>
              <a:ext uri="{FF2B5EF4-FFF2-40B4-BE49-F238E27FC236}">
                <a16:creationId xmlns:a16="http://schemas.microsoft.com/office/drawing/2014/main" id="{4A5F9221-011C-BB4F-A4DF-419FBFDC8E2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87482" y="4241123"/>
            <a:ext cx="823580" cy="496"/>
          </a:xfrm>
          <a:prstGeom prst="straightConnector1">
            <a:avLst/>
          </a:prstGeom>
          <a:noFill/>
          <a:ln w="57150">
            <a:solidFill>
              <a:srgbClr val="00B0F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Tekstvak 59">
            <a:extLst>
              <a:ext uri="{FF2B5EF4-FFF2-40B4-BE49-F238E27FC236}">
                <a16:creationId xmlns:a16="http://schemas.microsoft.com/office/drawing/2014/main" id="{81752498-1E39-8941-B7C7-72780D035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17" y="3712230"/>
            <a:ext cx="531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l-NL" altLang="nl-NL" sz="1800" b="1" dirty="0">
                <a:solidFill>
                  <a:srgbClr val="00B0F0"/>
                </a:solidFill>
              </a:rPr>
              <a:t>F</a:t>
            </a:r>
            <a:r>
              <a:rPr lang="nl-NL" altLang="nl-NL" sz="1800" b="1" baseline="-25000" dirty="0">
                <a:solidFill>
                  <a:srgbClr val="00B0F0"/>
                </a:solidFill>
              </a:rPr>
              <a:t>SP</a:t>
            </a:r>
            <a:endParaRPr lang="nl-NL" altLang="nl-NL" sz="1800" b="1" dirty="0">
              <a:solidFill>
                <a:srgbClr val="00B0F0"/>
              </a:solidFill>
            </a:endParaRPr>
          </a:p>
        </p:txBody>
      </p:sp>
      <p:sp>
        <p:nvSpPr>
          <p:cNvPr id="83" name="Rechthoek 82">
            <a:extLst>
              <a:ext uri="{FF2B5EF4-FFF2-40B4-BE49-F238E27FC236}">
                <a16:creationId xmlns:a16="http://schemas.microsoft.com/office/drawing/2014/main" id="{22254477-5A7F-0E4E-BD11-F1C5D2FF1E3A}"/>
              </a:ext>
            </a:extLst>
          </p:cNvPr>
          <p:cNvSpPr/>
          <p:nvPr/>
        </p:nvSpPr>
        <p:spPr>
          <a:xfrm>
            <a:off x="6373919" y="5070256"/>
            <a:ext cx="3860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/>
              <a:t>Dit is dus een </a:t>
            </a:r>
            <a:r>
              <a:rPr lang="nl-NL" sz="2000" b="1" u="sng" dirty="0"/>
              <a:t>eenparige beweging.</a:t>
            </a:r>
          </a:p>
        </p:txBody>
      </p:sp>
      <p:sp>
        <p:nvSpPr>
          <p:cNvPr id="86" name="Ovaal 85">
            <a:extLst>
              <a:ext uri="{FF2B5EF4-FFF2-40B4-BE49-F238E27FC236}">
                <a16:creationId xmlns:a16="http://schemas.microsoft.com/office/drawing/2014/main" id="{30C0429D-4C57-EA49-8B95-6FBAEC3C78C7}"/>
              </a:ext>
            </a:extLst>
          </p:cNvPr>
          <p:cNvSpPr/>
          <p:nvPr/>
        </p:nvSpPr>
        <p:spPr>
          <a:xfrm>
            <a:off x="2817649" y="5181887"/>
            <a:ext cx="92265" cy="94401"/>
          </a:xfrm>
          <a:prstGeom prst="ellipse">
            <a:avLst/>
          </a:prstGeom>
          <a:solidFill>
            <a:srgbClr val="FF7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7" name="Rechthoek 86">
            <a:extLst>
              <a:ext uri="{FF2B5EF4-FFF2-40B4-BE49-F238E27FC236}">
                <a16:creationId xmlns:a16="http://schemas.microsoft.com/office/drawing/2014/main" id="{9311E42B-CA36-8649-8D07-CB16211E6D19}"/>
              </a:ext>
            </a:extLst>
          </p:cNvPr>
          <p:cNvSpPr/>
          <p:nvPr/>
        </p:nvSpPr>
        <p:spPr>
          <a:xfrm>
            <a:off x="3162109" y="4778034"/>
            <a:ext cx="966931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F</a:t>
            </a:r>
            <a:r>
              <a:rPr lang="nl-NL" baseline="-25000" dirty="0">
                <a:solidFill>
                  <a:srgbClr val="FF0000"/>
                </a:solidFill>
              </a:rPr>
              <a:t>R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= 0 N </a:t>
            </a:r>
            <a:endParaRPr lang="nl-NL" dirty="0"/>
          </a:p>
        </p:txBody>
      </p:sp>
      <p:grpSp>
        <p:nvGrpSpPr>
          <p:cNvPr id="130" name="Groep 129">
            <a:extLst>
              <a:ext uri="{FF2B5EF4-FFF2-40B4-BE49-F238E27FC236}">
                <a16:creationId xmlns:a16="http://schemas.microsoft.com/office/drawing/2014/main" id="{DD44AFA5-90E3-B04A-A19F-98294C5D43D6}"/>
              </a:ext>
            </a:extLst>
          </p:cNvPr>
          <p:cNvGrpSpPr/>
          <p:nvPr/>
        </p:nvGrpSpPr>
        <p:grpSpPr>
          <a:xfrm>
            <a:off x="120647" y="3158789"/>
            <a:ext cx="4159561" cy="3094348"/>
            <a:chOff x="1001609" y="3161478"/>
            <a:chExt cx="4159561" cy="3094348"/>
          </a:xfrm>
        </p:grpSpPr>
        <p:pic>
          <p:nvPicPr>
            <p:cNvPr id="131" name="Afbeelding 14">
              <a:extLst>
                <a:ext uri="{FF2B5EF4-FFF2-40B4-BE49-F238E27FC236}">
                  <a16:creationId xmlns:a16="http://schemas.microsoft.com/office/drawing/2014/main" id="{C233561D-B105-3F4B-A4C6-3E1EB191F3DF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935" y="3161478"/>
              <a:ext cx="1812235" cy="3085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2" name="Groep 131">
              <a:extLst>
                <a:ext uri="{FF2B5EF4-FFF2-40B4-BE49-F238E27FC236}">
                  <a16:creationId xmlns:a16="http://schemas.microsoft.com/office/drawing/2014/main" id="{81265652-5CCC-ED45-9507-E93B82D358C5}"/>
                </a:ext>
              </a:extLst>
            </p:cNvPr>
            <p:cNvGrpSpPr/>
            <p:nvPr/>
          </p:nvGrpSpPr>
          <p:grpSpPr>
            <a:xfrm>
              <a:off x="1001609" y="4012285"/>
              <a:ext cx="2397254" cy="2230208"/>
              <a:chOff x="989871" y="3982928"/>
              <a:chExt cx="2397254" cy="2230208"/>
            </a:xfrm>
          </p:grpSpPr>
          <p:grpSp>
            <p:nvGrpSpPr>
              <p:cNvPr id="139" name="Groep 138">
                <a:extLst>
                  <a:ext uri="{FF2B5EF4-FFF2-40B4-BE49-F238E27FC236}">
                    <a16:creationId xmlns:a16="http://schemas.microsoft.com/office/drawing/2014/main" id="{54273B06-2C7E-B34B-AF3D-A11737D9456B}"/>
                  </a:ext>
                </a:extLst>
              </p:cNvPr>
              <p:cNvGrpSpPr/>
              <p:nvPr/>
            </p:nvGrpSpPr>
            <p:grpSpPr>
              <a:xfrm>
                <a:off x="989871" y="3982928"/>
                <a:ext cx="2397254" cy="2230208"/>
                <a:chOff x="1004082" y="4011295"/>
                <a:chExt cx="2397254" cy="2230208"/>
              </a:xfrm>
            </p:grpSpPr>
            <p:sp>
              <p:nvSpPr>
                <p:cNvPr id="142" name="Oval 9">
                  <a:extLst>
                    <a:ext uri="{FF2B5EF4-FFF2-40B4-BE49-F238E27FC236}">
                      <a16:creationId xmlns:a16="http://schemas.microsoft.com/office/drawing/2014/main" id="{9D47A820-F39B-484D-9EED-60FB0C1DD1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236222">
                  <a:off x="3044224" y="4066233"/>
                  <a:ext cx="140120" cy="574104"/>
                </a:xfrm>
                <a:prstGeom prst="ellipse">
                  <a:avLst/>
                </a:prstGeom>
                <a:solidFill>
                  <a:srgbClr val="A1CD4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grpSp>
              <p:nvGrpSpPr>
                <p:cNvPr id="143" name="Groep 142">
                  <a:extLst>
                    <a:ext uri="{FF2B5EF4-FFF2-40B4-BE49-F238E27FC236}">
                      <a16:creationId xmlns:a16="http://schemas.microsoft.com/office/drawing/2014/main" id="{D8CDF55A-388B-5049-9118-C2900DDF7052}"/>
                    </a:ext>
                  </a:extLst>
                </p:cNvPr>
                <p:cNvGrpSpPr/>
                <p:nvPr/>
              </p:nvGrpSpPr>
              <p:grpSpPr>
                <a:xfrm>
                  <a:off x="1004082" y="4011295"/>
                  <a:ext cx="2345768" cy="2230208"/>
                  <a:chOff x="1004082" y="4011295"/>
                  <a:chExt cx="2345768" cy="2230208"/>
                </a:xfrm>
              </p:grpSpPr>
              <p:sp>
                <p:nvSpPr>
                  <p:cNvPr id="144" name="Oval 8">
                    <a:extLst>
                      <a:ext uri="{FF2B5EF4-FFF2-40B4-BE49-F238E27FC236}">
                        <a16:creationId xmlns:a16="http://schemas.microsoft.com/office/drawing/2014/main" id="{77125803-BE2C-7C40-91A1-E7D08262CE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57764" y="4387552"/>
                    <a:ext cx="554417" cy="193461"/>
                  </a:xfrm>
                  <a:prstGeom prst="ellipse">
                    <a:avLst/>
                  </a:prstGeom>
                  <a:solidFill>
                    <a:srgbClr val="A1CD44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/>
                  </a:p>
                </p:txBody>
              </p:sp>
              <p:sp>
                <p:nvSpPr>
                  <p:cNvPr id="145" name="Oval 7">
                    <a:extLst>
                      <a:ext uri="{FF2B5EF4-FFF2-40B4-BE49-F238E27FC236}">
                        <a16:creationId xmlns:a16="http://schemas.microsoft.com/office/drawing/2014/main" id="{542A0A6A-F054-9F45-A26D-7D52B41C61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97990" y="6150244"/>
                    <a:ext cx="307509" cy="87199"/>
                  </a:xfrm>
                  <a:prstGeom prst="ellipse">
                    <a:avLst/>
                  </a:prstGeom>
                  <a:solidFill>
                    <a:srgbClr val="A1CD44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 dirty="0"/>
                  </a:p>
                </p:txBody>
              </p:sp>
              <p:sp>
                <p:nvSpPr>
                  <p:cNvPr id="146" name="Oval 5">
                    <a:extLst>
                      <a:ext uri="{FF2B5EF4-FFF2-40B4-BE49-F238E27FC236}">
                        <a16:creationId xmlns:a16="http://schemas.microsoft.com/office/drawing/2014/main" id="{DFDACDF5-18A8-1C48-A147-E313EA608F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141739">
                    <a:off x="2074868" y="5439032"/>
                    <a:ext cx="153755" cy="784330"/>
                  </a:xfrm>
                  <a:prstGeom prst="ellipse">
                    <a:avLst/>
                  </a:prstGeom>
                  <a:solidFill>
                    <a:srgbClr val="A1CD44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/>
                  </a:p>
                </p:txBody>
              </p:sp>
              <p:sp>
                <p:nvSpPr>
                  <p:cNvPr id="147" name="Oval 6">
                    <a:extLst>
                      <a:ext uri="{FF2B5EF4-FFF2-40B4-BE49-F238E27FC236}">
                        <a16:creationId xmlns:a16="http://schemas.microsoft.com/office/drawing/2014/main" id="{B902A33F-6821-3541-B83F-81D3E0CF27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8502584">
                    <a:off x="1939145" y="5100062"/>
                    <a:ext cx="287053" cy="560477"/>
                  </a:xfrm>
                  <a:prstGeom prst="ellipse">
                    <a:avLst/>
                  </a:prstGeom>
                  <a:solidFill>
                    <a:srgbClr val="A1CD44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/>
                  </a:p>
                </p:txBody>
              </p:sp>
              <p:sp>
                <p:nvSpPr>
                  <p:cNvPr id="148" name="Oval 3">
                    <a:extLst>
                      <a:ext uri="{FF2B5EF4-FFF2-40B4-BE49-F238E27FC236}">
                        <a16:creationId xmlns:a16="http://schemas.microsoft.com/office/drawing/2014/main" id="{7576CC68-A845-B74E-8645-5A67E331D0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785466">
                    <a:off x="1986894" y="4265108"/>
                    <a:ext cx="438674" cy="1178405"/>
                  </a:xfrm>
                  <a:prstGeom prst="ellipse">
                    <a:avLst/>
                  </a:prstGeom>
                  <a:solidFill>
                    <a:srgbClr val="A1CD44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 dirty="0"/>
                  </a:p>
                </p:txBody>
              </p:sp>
              <p:sp>
                <p:nvSpPr>
                  <p:cNvPr id="149" name="Oval 4">
                    <a:extLst>
                      <a:ext uri="{FF2B5EF4-FFF2-40B4-BE49-F238E27FC236}">
                        <a16:creationId xmlns:a16="http://schemas.microsoft.com/office/drawing/2014/main" id="{510C0504-6F37-1347-987E-36F5EC1D47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768031">
                    <a:off x="2466840" y="4011295"/>
                    <a:ext cx="307509" cy="435994"/>
                  </a:xfrm>
                  <a:prstGeom prst="ellipse">
                    <a:avLst/>
                  </a:prstGeom>
                  <a:solidFill>
                    <a:srgbClr val="A1CD44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/>
                  </a:p>
                </p:txBody>
              </p:sp>
              <p:sp>
                <p:nvSpPr>
                  <p:cNvPr id="150" name="Oval 5">
                    <a:extLst>
                      <a:ext uri="{FF2B5EF4-FFF2-40B4-BE49-F238E27FC236}">
                        <a16:creationId xmlns:a16="http://schemas.microsoft.com/office/drawing/2014/main" id="{5697FDD5-0200-224E-8D4C-AC81438311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948418">
                    <a:off x="1319369" y="5530576"/>
                    <a:ext cx="153755" cy="784330"/>
                  </a:xfrm>
                  <a:prstGeom prst="ellipse">
                    <a:avLst/>
                  </a:prstGeom>
                  <a:solidFill>
                    <a:srgbClr val="A1CD44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/>
                  </a:p>
                </p:txBody>
              </p:sp>
              <p:sp>
                <p:nvSpPr>
                  <p:cNvPr id="151" name="Oval 6">
                    <a:extLst>
                      <a:ext uri="{FF2B5EF4-FFF2-40B4-BE49-F238E27FC236}">
                        <a16:creationId xmlns:a16="http://schemas.microsoft.com/office/drawing/2014/main" id="{F075372C-2BD9-5348-9A28-D3AD10EE92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081285">
                    <a:off x="1611897" y="5195040"/>
                    <a:ext cx="287053" cy="560477"/>
                  </a:xfrm>
                  <a:prstGeom prst="ellipse">
                    <a:avLst/>
                  </a:prstGeom>
                  <a:solidFill>
                    <a:srgbClr val="A1CD44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/>
                  </a:p>
                </p:txBody>
              </p:sp>
              <p:sp>
                <p:nvSpPr>
                  <p:cNvPr id="152" name="Oval 7">
                    <a:extLst>
                      <a:ext uri="{FF2B5EF4-FFF2-40B4-BE49-F238E27FC236}">
                        <a16:creationId xmlns:a16="http://schemas.microsoft.com/office/drawing/2014/main" id="{3446E645-15A4-EC41-9DAF-1146876E97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75195" y="6154304"/>
                    <a:ext cx="307509" cy="87199"/>
                  </a:xfrm>
                  <a:prstGeom prst="ellipse">
                    <a:avLst/>
                  </a:prstGeom>
                  <a:solidFill>
                    <a:srgbClr val="A1CD44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/>
                  </a:p>
                </p:txBody>
              </p:sp>
              <p:sp>
                <p:nvSpPr>
                  <p:cNvPr id="153" name="Oval 8">
                    <a:extLst>
                      <a:ext uri="{FF2B5EF4-FFF2-40B4-BE49-F238E27FC236}">
                        <a16:creationId xmlns:a16="http://schemas.microsoft.com/office/drawing/2014/main" id="{68E60795-B758-6644-B1FB-A94FAAA2A2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739483">
                    <a:off x="2427203" y="4556685"/>
                    <a:ext cx="554417" cy="193461"/>
                  </a:xfrm>
                  <a:prstGeom prst="ellipse">
                    <a:avLst/>
                  </a:prstGeom>
                  <a:solidFill>
                    <a:srgbClr val="A1CD44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/>
                  </a:p>
                </p:txBody>
              </p:sp>
              <p:sp>
                <p:nvSpPr>
                  <p:cNvPr id="154" name="Oval 9">
                    <a:extLst>
                      <a:ext uri="{FF2B5EF4-FFF2-40B4-BE49-F238E27FC236}">
                        <a16:creationId xmlns:a16="http://schemas.microsoft.com/office/drawing/2014/main" id="{3A4D816C-61B4-EA4A-9413-786170206F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986901">
                    <a:off x="2992738" y="4395985"/>
                    <a:ext cx="140120" cy="574104"/>
                  </a:xfrm>
                  <a:prstGeom prst="ellipse">
                    <a:avLst/>
                  </a:prstGeom>
                  <a:solidFill>
                    <a:srgbClr val="A1CD44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/>
                  </a:p>
                </p:txBody>
              </p:sp>
            </p:grpSp>
          </p:grpSp>
          <p:sp>
            <p:nvSpPr>
              <p:cNvPr id="140" name="Oval 7">
                <a:extLst>
                  <a:ext uri="{FF2B5EF4-FFF2-40B4-BE49-F238E27FC236}">
                    <a16:creationId xmlns:a16="http://schemas.microsoft.com/office/drawing/2014/main" id="{09450E12-C40B-FA44-9A5D-2FB9371D04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740843">
                <a:off x="3226955" y="4348158"/>
                <a:ext cx="200300" cy="116751"/>
              </a:xfrm>
              <a:prstGeom prst="ellipse">
                <a:avLst/>
              </a:prstGeom>
              <a:solidFill>
                <a:srgbClr val="A1CD44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1" name="Oval 7">
                <a:extLst>
                  <a:ext uri="{FF2B5EF4-FFF2-40B4-BE49-F238E27FC236}">
                    <a16:creationId xmlns:a16="http://schemas.microsoft.com/office/drawing/2014/main" id="{19CA3D26-4264-484C-9528-FB2FDDF2D7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050748">
                <a:off x="3226626" y="4058782"/>
                <a:ext cx="200300" cy="116751"/>
              </a:xfrm>
              <a:prstGeom prst="ellipse">
                <a:avLst/>
              </a:prstGeom>
              <a:solidFill>
                <a:srgbClr val="A1CD44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cxnSp>
          <p:nvCxnSpPr>
            <p:cNvPr id="133" name="Rechte verbindingslijn met pijl 132">
              <a:extLst>
                <a:ext uri="{FF2B5EF4-FFF2-40B4-BE49-F238E27FC236}">
                  <a16:creationId xmlns:a16="http://schemas.microsoft.com/office/drawing/2014/main" id="{E8603CB2-C1B3-E94D-89C4-F8BBB78DFC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427177" y="6251792"/>
              <a:ext cx="811287" cy="4034"/>
            </a:xfrm>
            <a:prstGeom prst="straightConnector1">
              <a:avLst/>
            </a:prstGeom>
            <a:noFill/>
            <a:ln w="57150">
              <a:solidFill>
                <a:srgbClr val="18FF3F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Tekstvak 133">
              <a:extLst>
                <a:ext uri="{FF2B5EF4-FFF2-40B4-BE49-F238E27FC236}">
                  <a16:creationId xmlns:a16="http://schemas.microsoft.com/office/drawing/2014/main" id="{254148C0-75C4-F940-8EC6-64673976C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9243" y="5725551"/>
              <a:ext cx="4794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nl-NL" altLang="nl-NL" sz="1800" b="1" dirty="0">
                  <a:solidFill>
                    <a:srgbClr val="18FF3F"/>
                  </a:solidFill>
                </a:rPr>
                <a:t>F</a:t>
              </a:r>
              <a:r>
                <a:rPr lang="nl-NL" altLang="nl-NL" sz="1800" b="1" baseline="-25000" dirty="0">
                  <a:solidFill>
                    <a:srgbClr val="18FF3F"/>
                  </a:solidFill>
                </a:rPr>
                <a:t>W</a:t>
              </a:r>
              <a:endParaRPr lang="nl-NL" altLang="nl-NL" sz="1800" b="1" dirty="0">
                <a:solidFill>
                  <a:srgbClr val="18FF3F"/>
                </a:solidFill>
              </a:endParaRPr>
            </a:p>
          </p:txBody>
        </p:sp>
        <p:cxnSp>
          <p:nvCxnSpPr>
            <p:cNvPr id="135" name="Rechte verbindingslijn met pijl 134">
              <a:extLst>
                <a:ext uri="{FF2B5EF4-FFF2-40B4-BE49-F238E27FC236}">
                  <a16:creationId xmlns:a16="http://schemas.microsoft.com/office/drawing/2014/main" id="{6ECC87C3-AFD0-3C4F-8B28-6DEC865A88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372381" y="4242585"/>
              <a:ext cx="823580" cy="496"/>
            </a:xfrm>
            <a:prstGeom prst="straightConnector1">
              <a:avLst/>
            </a:prstGeom>
            <a:noFill/>
            <a:ln w="57150">
              <a:solidFill>
                <a:srgbClr val="00B0F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Tekstvak 135">
              <a:extLst>
                <a:ext uri="{FF2B5EF4-FFF2-40B4-BE49-F238E27FC236}">
                  <a16:creationId xmlns:a16="http://schemas.microsoft.com/office/drawing/2014/main" id="{EA1C5FA3-72B3-864C-8B1F-68CB476413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716" y="3713692"/>
              <a:ext cx="53181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nl-NL" altLang="nl-NL" sz="1800" b="1" dirty="0">
                  <a:solidFill>
                    <a:srgbClr val="00B0F0"/>
                  </a:solidFill>
                </a:rPr>
                <a:t>F</a:t>
              </a:r>
              <a:r>
                <a:rPr lang="nl-NL" altLang="nl-NL" sz="1800" b="1" baseline="-25000" dirty="0">
                  <a:solidFill>
                    <a:srgbClr val="00B0F0"/>
                  </a:solidFill>
                </a:rPr>
                <a:t>SP</a:t>
              </a:r>
              <a:endParaRPr lang="nl-NL" altLang="nl-NL" sz="1800" b="1" dirty="0">
                <a:solidFill>
                  <a:srgbClr val="00B0F0"/>
                </a:solidFill>
              </a:endParaRPr>
            </a:p>
          </p:txBody>
        </p:sp>
        <p:sp>
          <p:nvSpPr>
            <p:cNvPr id="137" name="Ovaal 136">
              <a:extLst>
                <a:ext uri="{FF2B5EF4-FFF2-40B4-BE49-F238E27FC236}">
                  <a16:creationId xmlns:a16="http://schemas.microsoft.com/office/drawing/2014/main" id="{CDD50ABC-CE6A-DE49-9570-CBFF50530822}"/>
                </a:ext>
              </a:extLst>
            </p:cNvPr>
            <p:cNvSpPr/>
            <p:nvPr/>
          </p:nvSpPr>
          <p:spPr>
            <a:xfrm>
              <a:off x="3702548" y="5183349"/>
              <a:ext cx="92265" cy="94401"/>
            </a:xfrm>
            <a:prstGeom prst="ellipse">
              <a:avLst/>
            </a:prstGeom>
            <a:solidFill>
              <a:srgbClr val="FF7D6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8" name="Rechthoek 137">
              <a:extLst>
                <a:ext uri="{FF2B5EF4-FFF2-40B4-BE49-F238E27FC236}">
                  <a16:creationId xmlns:a16="http://schemas.microsoft.com/office/drawing/2014/main" id="{267CB5B4-D78C-374C-B450-CA6684242DD0}"/>
                </a:ext>
              </a:extLst>
            </p:cNvPr>
            <p:cNvSpPr/>
            <p:nvPr/>
          </p:nvSpPr>
          <p:spPr>
            <a:xfrm>
              <a:off x="4047008" y="4779496"/>
              <a:ext cx="966931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nl-NL" dirty="0">
                  <a:solidFill>
                    <a:srgbClr val="FF0000"/>
                  </a:solidFill>
                </a:rPr>
                <a:t>F</a:t>
              </a:r>
              <a:r>
                <a:rPr lang="nl-NL" baseline="-25000" dirty="0">
                  <a:solidFill>
                    <a:srgbClr val="FF0000"/>
                  </a:solidFill>
                </a:rPr>
                <a:t>R</a:t>
              </a:r>
              <a:r>
                <a:rPr lang="nl-NL" dirty="0"/>
                <a:t> </a:t>
              </a:r>
              <a:r>
                <a:rPr lang="nl-NL" dirty="0">
                  <a:solidFill>
                    <a:srgbClr val="FF0000"/>
                  </a:solidFill>
                </a:rPr>
                <a:t>= 0 N </a:t>
              </a:r>
              <a:endParaRPr lang="nl-NL" dirty="0"/>
            </a:p>
          </p:txBody>
        </p:sp>
      </p:grpSp>
      <p:sp>
        <p:nvSpPr>
          <p:cNvPr id="155" name="Tekstvak 154">
            <a:extLst>
              <a:ext uri="{FF2B5EF4-FFF2-40B4-BE49-F238E27FC236}">
                <a16:creationId xmlns:a16="http://schemas.microsoft.com/office/drawing/2014/main" id="{666C9E2B-9E07-E041-AA08-648B256E1E02}"/>
              </a:ext>
            </a:extLst>
          </p:cNvPr>
          <p:cNvSpPr txBox="1"/>
          <p:nvPr/>
        </p:nvSpPr>
        <p:spPr>
          <a:xfrm>
            <a:off x="6409655" y="5711411"/>
            <a:ext cx="3269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Laten we het maar eens bekijken</a:t>
            </a:r>
          </a:p>
        </p:txBody>
      </p:sp>
    </p:spTree>
    <p:extLst>
      <p:ext uri="{BB962C8B-B14F-4D97-AF65-F5344CB8AC3E}">
        <p14:creationId xmlns:p14="http://schemas.microsoft.com/office/powerpoint/2010/main" val="108472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8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7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8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2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6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2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7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2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75" dur="1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2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7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2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81" dur="1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2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2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87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2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9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5" presetID="2" presetClass="exit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6" dur="7000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7000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6999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 animBg="1"/>
          <p:bldP spid="7" grpId="0"/>
          <p:bldP spid="8" grpId="0" animBg="1"/>
          <p:bldP spid="9" grpId="0" animBg="1"/>
          <p:bldP spid="10" grpId="0" animBg="1"/>
          <p:bldP spid="11" grpId="0"/>
          <p:bldP spid="12" grpId="0"/>
          <p:bldP spid="13" grpId="0"/>
          <p:bldP spid="14" grpId="0"/>
          <p:bldP spid="15" grpId="0"/>
          <p:bldP spid="38" grpId="0"/>
          <p:bldP spid="58" grpId="0"/>
          <p:bldP spid="58" grpId="1"/>
          <p:bldP spid="60" grpId="0"/>
          <p:bldP spid="60" grpId="1"/>
          <p:bldP spid="83" grpId="0"/>
          <p:bldP spid="86" grpId="0" animBg="1"/>
          <p:bldP spid="86" grpId="1" animBg="1"/>
          <p:bldP spid="87" grpId="0" animBg="1"/>
          <p:bldP spid="87" grpId="1" animBg="1"/>
          <p:bldP spid="15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8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2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6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2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7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2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75" dur="1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2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7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2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81" dur="1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2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2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87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2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9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5" presetID="2" presetClass="exit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6" dur="7000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7000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6999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 animBg="1"/>
          <p:bldP spid="7" grpId="0"/>
          <p:bldP spid="8" grpId="0" animBg="1"/>
          <p:bldP spid="9" grpId="0" animBg="1"/>
          <p:bldP spid="10" grpId="0" animBg="1"/>
          <p:bldP spid="11" grpId="0"/>
          <p:bldP spid="12" grpId="0"/>
          <p:bldP spid="13" grpId="0"/>
          <p:bldP spid="14" grpId="0"/>
          <p:bldP spid="15" grpId="0"/>
          <p:bldP spid="38" grpId="0"/>
          <p:bldP spid="58" grpId="0"/>
          <p:bldP spid="58" grpId="1"/>
          <p:bldP spid="60" grpId="0"/>
          <p:bldP spid="60" grpId="1"/>
          <p:bldP spid="83" grpId="0"/>
          <p:bldP spid="86" grpId="0" animBg="1"/>
          <p:bldP spid="86" grpId="1" animBg="1"/>
          <p:bldP spid="87" grpId="0" animBg="1"/>
          <p:bldP spid="87" grpId="1" animBg="1"/>
          <p:bldP spid="155" grpId="0"/>
        </p:bldLst>
      </p:timing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1100</Words>
  <Application>Microsoft Macintosh PowerPoint</Application>
  <PresentationFormat>Breedbeeld</PresentationFormat>
  <Paragraphs>204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Normaalkracht</vt:lpstr>
      <vt:lpstr>wrijvingskracht</vt:lpstr>
      <vt:lpstr>Resulterende kracht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Peter Troquet</dc:creator>
  <cp:lastModifiedBy>Peter Troquet</cp:lastModifiedBy>
  <cp:revision>10</cp:revision>
  <dcterms:created xsi:type="dcterms:W3CDTF">2021-06-06T10:27:40Z</dcterms:created>
  <dcterms:modified xsi:type="dcterms:W3CDTF">2023-10-07T17:10:26Z</dcterms:modified>
</cp:coreProperties>
</file>